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60" r:id="rId3"/>
    <p:sldId id="271" r:id="rId4"/>
    <p:sldId id="273" r:id="rId5"/>
    <p:sldId id="265" r:id="rId6"/>
    <p:sldId id="266" r:id="rId7"/>
    <p:sldId id="257" r:id="rId8"/>
    <p:sldId id="278" r:id="rId9"/>
    <p:sldId id="263" r:id="rId10"/>
    <p:sldId id="262" r:id="rId11"/>
    <p:sldId id="277" r:id="rId12"/>
    <p:sldId id="276" r:id="rId13"/>
    <p:sldId id="275" r:id="rId14"/>
    <p:sldId id="270" r:id="rId15"/>
    <p:sldId id="261" r:id="rId16"/>
    <p:sldId id="264"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CF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17.11.2017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17.11.2017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17.11.2017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17.11.2017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17.11.2017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17.11.2017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17.11.2017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17.11.2017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17.11.2017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17.11.2017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17.11.2017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17.11.2017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17.11.2017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17.11.2017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17.11.2017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17.11.2017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17.11.2017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17.11.2017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17.11.2017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17.11.2017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17.11.2017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17.11.2017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17.11.2017</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17.11.2017</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1050;&#1091;&#1088;&#1084;&#1072;&#1096;%20&#1052;&#1072;&#1093;&#1072;&#1085;.%20&#1052;&#1077;&#1081;&#1110;&#1088;&#1110;&#1084;&#1076;&#1110;%20&#1073;&#1086;&#1083;&#1072;&#1081;&#1099;&#1179;&#1096;&#1099;,&#1073;&#1072;&#1091;&#1099;&#1088;&#1083;&#1072;&#1088;.mp4" TargetMode="Externa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jpeg"/><Relationship Id="rId1" Type="http://schemas.openxmlformats.org/officeDocument/2006/relationships/slideLayout" Target="../slideLayouts/slideLayout18.xml"/><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1040;&#1083;&#1072;&#1096;&#1201;&#1083;&#1099;%20-%20&#1052;&#1077;&#1081;&#1110;&#1088;&#1110;&#1084;.mp4" TargetMode="Externa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F:\ACGyPB0OoE4.jpg"/>
          <p:cNvPicPr>
            <a:picLocks noChangeAspect="1" noChangeArrowheads="1"/>
          </p:cNvPicPr>
          <p:nvPr/>
        </p:nvPicPr>
        <p:blipFill rotWithShape="1">
          <a:blip r:embed="rId2">
            <a:extLst>
              <a:ext uri="{28A0092B-C50C-407E-A947-70E740481C1C}">
                <a14:useLocalDpi xmlns:a14="http://schemas.microsoft.com/office/drawing/2010/main" val="0"/>
              </a:ext>
            </a:extLst>
          </a:blip>
          <a:srcRect b="13205"/>
          <a:stretch/>
        </p:blipFill>
        <p:spPr bwMode="auto">
          <a:xfrm>
            <a:off x="5076056" y="3752166"/>
            <a:ext cx="3339976" cy="224755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F:\07a_XUpsfT0.jpg"/>
          <p:cNvPicPr>
            <a:picLocks noChangeAspect="1" noChangeArrowheads="1"/>
          </p:cNvPicPr>
          <p:nvPr/>
        </p:nvPicPr>
        <p:blipFill rotWithShape="1">
          <a:blip r:embed="rId3">
            <a:extLst>
              <a:ext uri="{28A0092B-C50C-407E-A947-70E740481C1C}">
                <a14:useLocalDpi xmlns:a14="http://schemas.microsoft.com/office/drawing/2010/main" val="0"/>
              </a:ext>
            </a:extLst>
          </a:blip>
          <a:srcRect r="11699" b="14004"/>
          <a:stretch/>
        </p:blipFill>
        <p:spPr bwMode="auto">
          <a:xfrm>
            <a:off x="683568" y="1349078"/>
            <a:ext cx="3532541" cy="222393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Похожее изображение"/>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17294" y="1448557"/>
            <a:ext cx="2857500" cy="1695451"/>
          </a:xfrm>
          <a:prstGeom prst="rect">
            <a:avLst/>
          </a:prstGeom>
          <a:noFill/>
          <a:extLst>
            <a:ext uri="{909E8E84-426E-40DD-AFC4-6F175D3DCCD1}">
              <a14:hiddenFill xmlns:a14="http://schemas.microsoft.com/office/drawing/2010/main">
                <a:solidFill>
                  <a:srgbClr val="FFFFFF"/>
                </a:solidFill>
              </a14:hiddenFill>
            </a:ext>
          </a:extLst>
        </p:spPr>
      </p:pic>
      <p:sp>
        <p:nvSpPr>
          <p:cNvPr id="6" name="Прямоугольник 5"/>
          <p:cNvSpPr/>
          <p:nvPr/>
        </p:nvSpPr>
        <p:spPr>
          <a:xfrm>
            <a:off x="2870228" y="188640"/>
            <a:ext cx="269176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5400" b="1" cap="none" spc="0" dirty="0" err="1" smtClean="0">
                <a:ln w="11430"/>
                <a:solidFill>
                  <a:schemeClr val="tx1">
                    <a:lumMod val="95000"/>
                    <a:lumOff val="5000"/>
                  </a:schemeClr>
                </a:solidFill>
                <a:effectLst>
                  <a:outerShdw blurRad="50800" dist="39000" dir="5460000" algn="tl">
                    <a:srgbClr val="000000">
                      <a:alpha val="38000"/>
                    </a:srgbClr>
                  </a:outerShdw>
                </a:effectLst>
              </a:rPr>
              <a:t>Болжау</a:t>
            </a:r>
            <a:endParaRPr lang="ru-RU" sz="5400" b="1" cap="none" spc="0" dirty="0">
              <a:ln w="11430"/>
              <a:solidFill>
                <a:schemeClr val="tx1">
                  <a:lumMod val="95000"/>
                  <a:lumOff val="5000"/>
                </a:schemeClr>
              </a:solidFill>
              <a:effectLst>
                <a:outerShdw blurRad="50800" dist="39000" dir="5460000" algn="tl">
                  <a:srgbClr val="000000">
                    <a:alpha val="38000"/>
                  </a:srgbClr>
                </a:outerShdw>
              </a:effectLst>
            </a:endParaRPr>
          </a:p>
        </p:txBody>
      </p:sp>
      <p:pic>
        <p:nvPicPr>
          <p:cNvPr id="10" name="Picture 3" descr="3_resize"/>
          <p:cNvPicPr/>
          <p:nvPr/>
        </p:nvPicPr>
        <p:blipFill>
          <a:blip r:embed="rId5" cstate="print"/>
          <a:srcRect/>
          <a:stretch>
            <a:fillRect/>
          </a:stretch>
        </p:blipFill>
        <p:spPr bwMode="auto">
          <a:xfrm>
            <a:off x="683568" y="3861048"/>
            <a:ext cx="3744416" cy="2247551"/>
          </a:xfrm>
          <a:prstGeom prst="rect">
            <a:avLst/>
          </a:prstGeom>
          <a:noFill/>
          <a:ln w="9525">
            <a:noFill/>
            <a:miter lim="800000"/>
            <a:headEnd/>
            <a:tailEnd/>
          </a:ln>
        </p:spPr>
      </p:pic>
    </p:spTree>
    <p:extLst>
      <p:ext uri="{BB962C8B-B14F-4D97-AF65-F5344CB8AC3E}">
        <p14:creationId xmlns:p14="http://schemas.microsoft.com/office/powerpoint/2010/main" val="3301200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27000">
              <a:schemeClr val="accent1">
                <a:tint val="66000"/>
                <a:satMod val="160000"/>
              </a:schemeClr>
            </a:gs>
            <a:gs pos="50000">
              <a:schemeClr val="accent1">
                <a:tint val="44500"/>
                <a:satMod val="160000"/>
              </a:schemeClr>
            </a:gs>
            <a:gs pos="71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692696"/>
            <a:ext cx="8496944" cy="1143000"/>
          </a:xfrm>
        </p:spPr>
        <p:txBody>
          <a:bodyPr/>
          <a:lstStyle/>
          <a:p>
            <a:pPr marL="0" indent="0" algn="l">
              <a:buNone/>
            </a:pPr>
            <a:r>
              <a:rPr lang="kk-KZ" b="0" i="1" dirty="0" smtClean="0"/>
              <a:t>Жүрегі ізгілікке толы тұлға  </a:t>
            </a:r>
            <a:endParaRPr lang="ru-RU" b="0" i="1" dirty="0"/>
          </a:p>
        </p:txBody>
      </p:sp>
      <p:pic>
        <p:nvPicPr>
          <p:cNvPr id="4" name="Picture 2" descr="http://skozlova.ru/wp-content/uploads/2012/10/businessman.jpg"/>
          <p:cNvPicPr>
            <a:picLocks noChangeAspect="1" noChangeArrowheads="1"/>
          </p:cNvPicPr>
          <p:nvPr/>
        </p:nvPicPr>
        <p:blipFill>
          <a:blip r:embed="rId2" cstate="print"/>
          <a:srcRect/>
          <a:stretch>
            <a:fillRect/>
          </a:stretch>
        </p:blipFill>
        <p:spPr bwMode="auto">
          <a:xfrm>
            <a:off x="2909454" y="2204864"/>
            <a:ext cx="3174714" cy="3678176"/>
          </a:xfrm>
          <a:prstGeom prst="rect">
            <a:avLst/>
          </a:prstGeom>
          <a:ln>
            <a:noFill/>
          </a:ln>
          <a:effectLst>
            <a:softEdge rad="112500"/>
          </a:effectLst>
        </p:spPr>
      </p:pic>
    </p:spTree>
    <p:extLst>
      <p:ext uri="{BB962C8B-B14F-4D97-AF65-F5344CB8AC3E}">
        <p14:creationId xmlns:p14="http://schemas.microsoft.com/office/powerpoint/2010/main" val="220424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0"/>
            <a:ext cx="2195736" cy="1619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9459" name="Rectangle 2"/>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ru-RU"/>
          </a:p>
        </p:txBody>
      </p:sp>
      <p:graphicFrame>
        <p:nvGraphicFramePr>
          <p:cNvPr id="15" name="Таблица 14"/>
          <p:cNvGraphicFramePr>
            <a:graphicFrameLocks noGrp="1"/>
          </p:cNvGraphicFramePr>
          <p:nvPr>
            <p:extLst>
              <p:ext uri="{D42A27DB-BD31-4B8C-83A1-F6EECF244321}">
                <p14:modId xmlns:p14="http://schemas.microsoft.com/office/powerpoint/2010/main" val="3426839883"/>
              </p:ext>
            </p:extLst>
          </p:nvPr>
        </p:nvGraphicFramePr>
        <p:xfrm>
          <a:off x="611560" y="1412776"/>
          <a:ext cx="8064897" cy="4686300"/>
        </p:xfrm>
        <a:graphic>
          <a:graphicData uri="http://schemas.openxmlformats.org/drawingml/2006/table">
            <a:tbl>
              <a:tblPr firstRow="1" bandRow="1">
                <a:tableStyleId>{5940675A-B579-460E-94D1-54222C63F5DA}</a:tableStyleId>
              </a:tblPr>
              <a:tblGrid>
                <a:gridCol w="2457831"/>
                <a:gridCol w="2457831"/>
                <a:gridCol w="3149235"/>
              </a:tblGrid>
              <a:tr h="720080">
                <a:tc>
                  <a:txBody>
                    <a:bodyPr/>
                    <a:lstStyle/>
                    <a:p>
                      <a:pPr algn="ctr"/>
                      <a:r>
                        <a:rPr lang="kk-KZ" sz="2400" b="1" i="1" dirty="0" smtClean="0">
                          <a:solidFill>
                            <a:schemeClr val="tx1"/>
                          </a:solidFill>
                          <a:latin typeface="Times New Roman" pitchFamily="18" charset="0"/>
                          <a:cs typeface="Times New Roman" pitchFamily="18" charset="0"/>
                        </a:rPr>
                        <a:t>Сөз</a:t>
                      </a:r>
                      <a:endParaRPr lang="ru-RU" sz="2400" b="1" i="1" dirty="0">
                        <a:solidFill>
                          <a:schemeClr val="tx1"/>
                        </a:solidFill>
                        <a:latin typeface="Times New Roman" pitchFamily="18" charset="0"/>
                        <a:cs typeface="Times New Roman" pitchFamily="18" charset="0"/>
                      </a:endParaRPr>
                    </a:p>
                  </a:txBody>
                  <a:tcPr/>
                </a:tc>
                <a:tc>
                  <a:txBody>
                    <a:bodyPr/>
                    <a:lstStyle/>
                    <a:p>
                      <a:pPr algn="ctr"/>
                      <a:r>
                        <a:rPr lang="kk-KZ" sz="2400" b="1" i="1" kern="1200" dirty="0" smtClean="0">
                          <a:solidFill>
                            <a:schemeClr val="tx1"/>
                          </a:solidFill>
                          <a:latin typeface="Times New Roman" pitchFamily="18" charset="0"/>
                          <a:ea typeface="+mn-ea"/>
                          <a:cs typeface="Times New Roman" pitchFamily="18" charset="0"/>
                        </a:rPr>
                        <a:t>Мейірімділік</a:t>
                      </a:r>
                    </a:p>
                    <a:p>
                      <a:pPr algn="ctr"/>
                      <a:r>
                        <a:rPr lang="kk-KZ" sz="2400" b="0" i="1" kern="1200" dirty="0" smtClean="0">
                          <a:solidFill>
                            <a:schemeClr val="tx1"/>
                          </a:solidFill>
                          <a:latin typeface="Times New Roman" pitchFamily="18" charset="0"/>
                          <a:ea typeface="+mn-ea"/>
                          <a:cs typeface="Times New Roman" pitchFamily="18" charset="0"/>
                        </a:rPr>
                        <a:t>1-топ</a:t>
                      </a:r>
                      <a:endParaRPr lang="ru-RU" sz="2400" b="0" i="1" dirty="0">
                        <a:solidFill>
                          <a:schemeClr val="tx1"/>
                        </a:solidFill>
                        <a:latin typeface="Times New Roman" pitchFamily="18" charset="0"/>
                        <a:cs typeface="Times New Roman" pitchFamily="18" charset="0"/>
                      </a:endParaRPr>
                    </a:p>
                  </a:txBody>
                  <a:tcPr/>
                </a:tc>
                <a:tc>
                  <a:txBody>
                    <a:bodyPr/>
                    <a:lstStyle/>
                    <a:p>
                      <a:pPr algn="ctr"/>
                      <a:r>
                        <a:rPr lang="kk-KZ" sz="2400" b="1" i="1" kern="1200" dirty="0" smtClean="0">
                          <a:solidFill>
                            <a:schemeClr val="tx1"/>
                          </a:solidFill>
                          <a:latin typeface="Times New Roman" pitchFamily="18" charset="0"/>
                          <a:ea typeface="+mn-ea"/>
                          <a:cs typeface="Times New Roman" pitchFamily="18" charset="0"/>
                        </a:rPr>
                        <a:t>Толеранттылық</a:t>
                      </a:r>
                    </a:p>
                    <a:p>
                      <a:pPr algn="ctr"/>
                      <a:r>
                        <a:rPr lang="kk-KZ" sz="2400" b="0" i="1" kern="1200" dirty="0" smtClean="0">
                          <a:solidFill>
                            <a:schemeClr val="tx1"/>
                          </a:solidFill>
                          <a:latin typeface="Times New Roman" pitchFamily="18" charset="0"/>
                          <a:ea typeface="+mn-ea"/>
                          <a:cs typeface="Times New Roman" pitchFamily="18" charset="0"/>
                        </a:rPr>
                        <a:t>2-топ</a:t>
                      </a:r>
                      <a:endParaRPr lang="ru-RU" sz="2400" b="0" i="1" dirty="0">
                        <a:solidFill>
                          <a:schemeClr val="tx1"/>
                        </a:solidFill>
                        <a:latin typeface="Times New Roman" pitchFamily="18" charset="0"/>
                        <a:cs typeface="Times New Roman" pitchFamily="18" charset="0"/>
                      </a:endParaRPr>
                    </a:p>
                  </a:txBody>
                  <a:tcPr/>
                </a:tc>
              </a:tr>
              <a:tr h="891540">
                <a:tc>
                  <a:txBody>
                    <a:bodyPr/>
                    <a:lstStyle/>
                    <a:p>
                      <a:pPr algn="ctr"/>
                      <a:r>
                        <a:rPr lang="kk-KZ" sz="2400" b="1" i="1" dirty="0" smtClean="0">
                          <a:solidFill>
                            <a:srgbClr val="002060"/>
                          </a:solidFill>
                          <a:latin typeface="Times New Roman" pitchFamily="18" charset="0"/>
                          <a:cs typeface="Times New Roman" pitchFamily="18" charset="0"/>
                        </a:rPr>
                        <a:t>Сол</a:t>
                      </a:r>
                      <a:r>
                        <a:rPr lang="kk-KZ" sz="2400" b="1" i="1" baseline="0" dirty="0" smtClean="0">
                          <a:solidFill>
                            <a:srgbClr val="002060"/>
                          </a:solidFill>
                          <a:latin typeface="Times New Roman" pitchFamily="18" charset="0"/>
                          <a:cs typeface="Times New Roman" pitchFamily="18" charset="0"/>
                        </a:rPr>
                        <a:t> сөзге қатысты 2 сын есім</a:t>
                      </a:r>
                      <a:endParaRPr lang="ru-RU" sz="2400" b="1" i="1" dirty="0">
                        <a:solidFill>
                          <a:srgbClr val="002060"/>
                        </a:solidFill>
                        <a:latin typeface="Times New Roman" pitchFamily="18" charset="0"/>
                        <a:cs typeface="Times New Roman" pitchFamily="18" charset="0"/>
                      </a:endParaRPr>
                    </a:p>
                  </a:txBody>
                  <a:tcPr/>
                </a:tc>
                <a:tc>
                  <a:txBody>
                    <a:bodyPr/>
                    <a:lstStyle/>
                    <a:p>
                      <a:endParaRPr lang="ru-RU" dirty="0"/>
                    </a:p>
                  </a:txBody>
                  <a:tcPr/>
                </a:tc>
                <a:tc>
                  <a:txBody>
                    <a:bodyPr/>
                    <a:lstStyle/>
                    <a:p>
                      <a:endParaRPr lang="ru-RU"/>
                    </a:p>
                  </a:txBody>
                  <a:tcPr/>
                </a:tc>
              </a:tr>
              <a:tr h="891540">
                <a:tc>
                  <a:txBody>
                    <a:bodyPr/>
                    <a:lstStyle/>
                    <a:p>
                      <a:pPr algn="ctr"/>
                      <a:r>
                        <a:rPr lang="kk-KZ" sz="2400" b="1" i="1" dirty="0" smtClean="0">
                          <a:solidFill>
                            <a:srgbClr val="002060"/>
                          </a:solidFill>
                          <a:latin typeface="Times New Roman" pitchFamily="18" charset="0"/>
                          <a:cs typeface="Times New Roman" pitchFamily="18" charset="0"/>
                        </a:rPr>
                        <a:t>3 етістік</a:t>
                      </a:r>
                      <a:endParaRPr lang="ru-RU" sz="2400" b="1" i="1" dirty="0">
                        <a:solidFill>
                          <a:srgbClr val="002060"/>
                        </a:solidFill>
                        <a:latin typeface="Times New Roman" pitchFamily="18" charset="0"/>
                        <a:cs typeface="Times New Roman" pitchFamily="18" charset="0"/>
                      </a:endParaRPr>
                    </a:p>
                  </a:txBody>
                  <a:tcPr/>
                </a:tc>
                <a:tc>
                  <a:txBody>
                    <a:bodyPr/>
                    <a:lstStyle/>
                    <a:p>
                      <a:endParaRPr lang="ru-RU"/>
                    </a:p>
                  </a:txBody>
                  <a:tcPr/>
                </a:tc>
                <a:tc>
                  <a:txBody>
                    <a:bodyPr/>
                    <a:lstStyle/>
                    <a:p>
                      <a:endParaRPr lang="ru-RU"/>
                    </a:p>
                  </a:txBody>
                  <a:tcPr/>
                </a:tc>
              </a:tr>
              <a:tr h="891540">
                <a:tc>
                  <a:txBody>
                    <a:bodyPr/>
                    <a:lstStyle/>
                    <a:p>
                      <a:pPr algn="ctr"/>
                      <a:r>
                        <a:rPr lang="kk-KZ" sz="2400" b="1" i="1" dirty="0" smtClean="0">
                          <a:solidFill>
                            <a:srgbClr val="002060"/>
                          </a:solidFill>
                          <a:latin typeface="Times New Roman" pitchFamily="18" charset="0"/>
                          <a:cs typeface="Times New Roman" pitchFamily="18" charset="0"/>
                        </a:rPr>
                        <a:t>Түйінді ой, сөйлем</a:t>
                      </a:r>
                      <a:endParaRPr lang="ru-RU" sz="2400" b="1" i="1" dirty="0">
                        <a:solidFill>
                          <a:srgbClr val="002060"/>
                        </a:solidFill>
                        <a:latin typeface="Times New Roman" pitchFamily="18" charset="0"/>
                        <a:cs typeface="Times New Roman" pitchFamily="18" charset="0"/>
                      </a:endParaRPr>
                    </a:p>
                  </a:txBody>
                  <a:tcPr/>
                </a:tc>
                <a:tc>
                  <a:txBody>
                    <a:bodyPr/>
                    <a:lstStyle/>
                    <a:p>
                      <a:endParaRPr lang="ru-RU"/>
                    </a:p>
                  </a:txBody>
                  <a:tcPr/>
                </a:tc>
                <a:tc>
                  <a:txBody>
                    <a:bodyPr/>
                    <a:lstStyle/>
                    <a:p>
                      <a:endParaRPr lang="ru-RU"/>
                    </a:p>
                  </a:txBody>
                  <a:tcPr/>
                </a:tc>
              </a:tr>
              <a:tr h="891540">
                <a:tc>
                  <a:txBody>
                    <a:bodyPr/>
                    <a:lstStyle/>
                    <a:p>
                      <a:pPr algn="ctr"/>
                      <a:r>
                        <a:rPr lang="kk-KZ" sz="2400" b="1" i="1" dirty="0" smtClean="0">
                          <a:solidFill>
                            <a:srgbClr val="002060"/>
                          </a:solidFill>
                          <a:latin typeface="Times New Roman" pitchFamily="18" charset="0"/>
                          <a:cs typeface="Times New Roman" pitchFamily="18" charset="0"/>
                        </a:rPr>
                        <a:t>Синоним</a:t>
                      </a:r>
                      <a:endParaRPr lang="ru-RU" sz="2400" b="1" i="1" dirty="0">
                        <a:solidFill>
                          <a:srgbClr val="002060"/>
                        </a:solidFill>
                        <a:latin typeface="Times New Roman" pitchFamily="18" charset="0"/>
                        <a:cs typeface="Times New Roman" pitchFamily="18" charset="0"/>
                      </a:endParaRPr>
                    </a:p>
                  </a:txBody>
                  <a:tcPr/>
                </a:tc>
                <a:tc>
                  <a:txBody>
                    <a:bodyPr/>
                    <a:lstStyle/>
                    <a:p>
                      <a:endParaRPr lang="ru-RU"/>
                    </a:p>
                  </a:txBody>
                  <a:tcPr/>
                </a:tc>
                <a:tc>
                  <a:txBody>
                    <a:bodyPr/>
                    <a:lstStyle/>
                    <a:p>
                      <a:endParaRPr lang="ru-RU" dirty="0"/>
                    </a:p>
                  </a:txBody>
                  <a:tcPr/>
                </a:tc>
              </a:tr>
            </a:tbl>
          </a:graphicData>
        </a:graphic>
      </p:graphicFrame>
      <p:sp>
        <p:nvSpPr>
          <p:cNvPr id="19480" name="Прямоугольник 15"/>
          <p:cNvSpPr>
            <a:spLocks noChangeArrowheads="1"/>
          </p:cNvSpPr>
          <p:nvPr/>
        </p:nvSpPr>
        <p:spPr bwMode="auto">
          <a:xfrm>
            <a:off x="2518412" y="378691"/>
            <a:ext cx="342702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kk-KZ" sz="3600" b="1" i="1" dirty="0" smtClean="0">
                <a:solidFill>
                  <a:srgbClr val="C00000"/>
                </a:solidFill>
                <a:latin typeface="Times New Roman" pitchFamily="18" charset="0"/>
                <a:cs typeface="Times New Roman" pitchFamily="18" charset="0"/>
              </a:rPr>
              <a:t>5 жолды түйін </a:t>
            </a:r>
            <a:endParaRPr lang="ru-RU" sz="3600" b="1" i="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7246638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 calcmode="lin" valueType="num">
                                      <p:cBhvr>
                                        <p:cTn id="9" dur="500" fill="hold"/>
                                        <p:tgtEl>
                                          <p:spTgt spid="5"/>
                                        </p:tgtEl>
                                        <p:attrNameLst>
                                          <p:attrName>style.rotation</p:attrName>
                                        </p:attrNameLst>
                                      </p:cBhvr>
                                      <p:tavLst>
                                        <p:tav tm="0">
                                          <p:val>
                                            <p:fltVal val="360"/>
                                          </p:val>
                                        </p:tav>
                                        <p:tav tm="100000">
                                          <p:val>
                                            <p:fltVal val="0"/>
                                          </p:val>
                                        </p:tav>
                                      </p:tavLst>
                                    </p:anim>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83375" y="0"/>
            <a:ext cx="2460625" cy="181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9459" name="Rectangle 2"/>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ru-RU"/>
          </a:p>
        </p:txBody>
      </p:sp>
      <p:graphicFrame>
        <p:nvGraphicFramePr>
          <p:cNvPr id="15" name="Таблица 14"/>
          <p:cNvGraphicFramePr>
            <a:graphicFrameLocks noGrp="1"/>
          </p:cNvGraphicFramePr>
          <p:nvPr>
            <p:extLst>
              <p:ext uri="{D42A27DB-BD31-4B8C-83A1-F6EECF244321}">
                <p14:modId xmlns:p14="http://schemas.microsoft.com/office/powerpoint/2010/main" val="3780760154"/>
              </p:ext>
            </p:extLst>
          </p:nvPr>
        </p:nvGraphicFramePr>
        <p:xfrm>
          <a:off x="323527" y="1412776"/>
          <a:ext cx="8352930" cy="4880600"/>
        </p:xfrm>
        <a:graphic>
          <a:graphicData uri="http://schemas.openxmlformats.org/drawingml/2006/table">
            <a:tbl>
              <a:tblPr firstRow="1" bandRow="1">
                <a:tableStyleId>{5940675A-B579-460E-94D1-54222C63F5DA}</a:tableStyleId>
              </a:tblPr>
              <a:tblGrid>
                <a:gridCol w="2232249"/>
                <a:gridCol w="3096344"/>
                <a:gridCol w="3024337"/>
              </a:tblGrid>
              <a:tr h="720080">
                <a:tc>
                  <a:txBody>
                    <a:bodyPr/>
                    <a:lstStyle/>
                    <a:p>
                      <a:pPr algn="ctr"/>
                      <a:r>
                        <a:rPr lang="kk-KZ" sz="2400" b="1" i="1" dirty="0" smtClean="0">
                          <a:solidFill>
                            <a:schemeClr val="tx1"/>
                          </a:solidFill>
                          <a:latin typeface="Times New Roman" pitchFamily="18" charset="0"/>
                          <a:cs typeface="Times New Roman" pitchFamily="18" charset="0"/>
                        </a:rPr>
                        <a:t>Сөз</a:t>
                      </a:r>
                      <a:endParaRPr lang="ru-RU" sz="2400" b="1" i="1" dirty="0">
                        <a:solidFill>
                          <a:schemeClr val="tx1"/>
                        </a:solidFill>
                        <a:latin typeface="Times New Roman" pitchFamily="18" charset="0"/>
                        <a:cs typeface="Times New Roman" pitchFamily="18" charset="0"/>
                      </a:endParaRPr>
                    </a:p>
                  </a:txBody>
                  <a:tcPr/>
                </a:tc>
                <a:tc>
                  <a:txBody>
                    <a:bodyPr/>
                    <a:lstStyle/>
                    <a:p>
                      <a:pPr algn="ctr"/>
                      <a:r>
                        <a:rPr lang="kk-KZ" sz="2400" b="1" i="1" kern="1200" dirty="0" smtClean="0">
                          <a:solidFill>
                            <a:schemeClr val="tx1"/>
                          </a:solidFill>
                          <a:latin typeface="Times New Roman" pitchFamily="18" charset="0"/>
                          <a:ea typeface="+mn-ea"/>
                          <a:cs typeface="Times New Roman" pitchFamily="18" charset="0"/>
                        </a:rPr>
                        <a:t>Мейірімділік</a:t>
                      </a:r>
                      <a:endParaRPr lang="ru-RU" sz="2400" b="1" i="1" dirty="0">
                        <a:solidFill>
                          <a:schemeClr val="tx1"/>
                        </a:solidFill>
                        <a:latin typeface="Times New Roman" pitchFamily="18" charset="0"/>
                        <a:cs typeface="Times New Roman" pitchFamily="18" charset="0"/>
                      </a:endParaRPr>
                    </a:p>
                  </a:txBody>
                  <a:tcPr/>
                </a:tc>
                <a:tc>
                  <a:txBody>
                    <a:bodyPr/>
                    <a:lstStyle/>
                    <a:p>
                      <a:pPr algn="ctr"/>
                      <a:r>
                        <a:rPr lang="kk-KZ" sz="2400" b="1" i="1" kern="1200" dirty="0" smtClean="0">
                          <a:solidFill>
                            <a:schemeClr val="tx1"/>
                          </a:solidFill>
                          <a:latin typeface="Times New Roman" pitchFamily="18" charset="0"/>
                          <a:ea typeface="+mn-ea"/>
                          <a:cs typeface="Times New Roman" pitchFamily="18" charset="0"/>
                        </a:rPr>
                        <a:t>Толеранттылық</a:t>
                      </a:r>
                      <a:endParaRPr lang="ru-RU" sz="2400" b="1" i="1" dirty="0">
                        <a:solidFill>
                          <a:schemeClr val="tx1"/>
                        </a:solidFill>
                        <a:latin typeface="Times New Roman" pitchFamily="18" charset="0"/>
                        <a:cs typeface="Times New Roman" pitchFamily="18" charset="0"/>
                      </a:endParaRPr>
                    </a:p>
                  </a:txBody>
                  <a:tcPr/>
                </a:tc>
              </a:tr>
              <a:tr h="891540">
                <a:tc>
                  <a:txBody>
                    <a:bodyPr/>
                    <a:lstStyle/>
                    <a:p>
                      <a:pPr algn="ctr"/>
                      <a:r>
                        <a:rPr lang="kk-KZ" sz="2400" b="1" i="1" dirty="0" smtClean="0">
                          <a:solidFill>
                            <a:srgbClr val="002060"/>
                          </a:solidFill>
                          <a:latin typeface="Times New Roman" pitchFamily="18" charset="0"/>
                          <a:cs typeface="Times New Roman" pitchFamily="18" charset="0"/>
                        </a:rPr>
                        <a:t>Сол</a:t>
                      </a:r>
                      <a:r>
                        <a:rPr lang="kk-KZ" sz="2400" b="1" i="1" baseline="0" dirty="0" smtClean="0">
                          <a:solidFill>
                            <a:srgbClr val="002060"/>
                          </a:solidFill>
                          <a:latin typeface="Times New Roman" pitchFamily="18" charset="0"/>
                          <a:cs typeface="Times New Roman" pitchFamily="18" charset="0"/>
                        </a:rPr>
                        <a:t> сөзге қатысты 2 сын есім</a:t>
                      </a:r>
                      <a:endParaRPr lang="ru-RU" sz="2400" b="1" i="1" dirty="0">
                        <a:solidFill>
                          <a:srgbClr val="002060"/>
                        </a:solidFill>
                        <a:latin typeface="Times New Roman" pitchFamily="18" charset="0"/>
                        <a:cs typeface="Times New Roman" pitchFamily="18" charset="0"/>
                      </a:endParaRPr>
                    </a:p>
                  </a:txBody>
                  <a:tcPr/>
                </a:tc>
                <a:tc>
                  <a:txBody>
                    <a:bodyPr/>
                    <a:lstStyle/>
                    <a:p>
                      <a:pPr algn="ctr"/>
                      <a:r>
                        <a:rPr lang="kk-KZ" sz="2400" b="0" i="1" kern="1200" dirty="0" smtClean="0">
                          <a:solidFill>
                            <a:schemeClr val="tx2">
                              <a:lumMod val="50000"/>
                            </a:schemeClr>
                          </a:solidFill>
                          <a:latin typeface="Times New Roman" pitchFamily="18" charset="0"/>
                          <a:ea typeface="+mn-ea"/>
                          <a:cs typeface="Times New Roman" pitchFamily="18" charset="0"/>
                        </a:rPr>
                        <a:t>Қайырымды, жанашыр</a:t>
                      </a:r>
                      <a:endParaRPr lang="ru-RU" sz="2400" b="0" i="1" dirty="0">
                        <a:solidFill>
                          <a:schemeClr val="tx2">
                            <a:lumMod val="50000"/>
                          </a:schemeClr>
                        </a:solidFill>
                        <a:latin typeface="Times New Roman" pitchFamily="18" charset="0"/>
                        <a:cs typeface="Times New Roman" pitchFamily="18" charset="0"/>
                      </a:endParaRPr>
                    </a:p>
                  </a:txBody>
                  <a:tcPr/>
                </a:tc>
                <a:tc>
                  <a:txBody>
                    <a:bodyPr/>
                    <a:lstStyle/>
                    <a:p>
                      <a:pPr algn="ctr"/>
                      <a:r>
                        <a:rPr lang="kk-KZ" sz="2400" b="0" i="1" kern="1200" dirty="0" smtClean="0">
                          <a:solidFill>
                            <a:schemeClr val="tx2">
                              <a:lumMod val="50000"/>
                            </a:schemeClr>
                          </a:solidFill>
                          <a:latin typeface="Times New Roman" pitchFamily="18" charset="0"/>
                          <a:ea typeface="+mn-ea"/>
                          <a:cs typeface="Times New Roman" pitchFamily="18" charset="0"/>
                        </a:rPr>
                        <a:t>Шыдамды, ақпейіл</a:t>
                      </a:r>
                      <a:endParaRPr lang="ru-RU" sz="2400" b="0" i="1" dirty="0">
                        <a:solidFill>
                          <a:schemeClr val="tx2">
                            <a:lumMod val="50000"/>
                          </a:schemeClr>
                        </a:solidFill>
                        <a:latin typeface="Times New Roman" pitchFamily="18" charset="0"/>
                        <a:cs typeface="Times New Roman" pitchFamily="18" charset="0"/>
                      </a:endParaRPr>
                    </a:p>
                  </a:txBody>
                  <a:tcPr/>
                </a:tc>
              </a:tr>
              <a:tr h="891540">
                <a:tc>
                  <a:txBody>
                    <a:bodyPr/>
                    <a:lstStyle/>
                    <a:p>
                      <a:pPr algn="ctr"/>
                      <a:r>
                        <a:rPr lang="kk-KZ" sz="2400" b="1" i="1" dirty="0" smtClean="0">
                          <a:solidFill>
                            <a:srgbClr val="002060"/>
                          </a:solidFill>
                          <a:latin typeface="Times New Roman" pitchFamily="18" charset="0"/>
                          <a:cs typeface="Times New Roman" pitchFamily="18" charset="0"/>
                        </a:rPr>
                        <a:t>3 етістік</a:t>
                      </a:r>
                      <a:endParaRPr lang="ru-RU" sz="2400" b="1" i="1" dirty="0">
                        <a:solidFill>
                          <a:srgbClr val="002060"/>
                        </a:solidFill>
                        <a:latin typeface="Times New Roman" pitchFamily="18" charset="0"/>
                        <a:cs typeface="Times New Roman" pitchFamily="18" charset="0"/>
                      </a:endParaRPr>
                    </a:p>
                  </a:txBody>
                  <a:tcPr/>
                </a:tc>
                <a:tc>
                  <a:txBody>
                    <a:bodyPr/>
                    <a:lstStyle/>
                    <a:p>
                      <a:pPr algn="ctr"/>
                      <a:r>
                        <a:rPr lang="kk-KZ" sz="2400" b="0" i="1" kern="1200" dirty="0" smtClean="0">
                          <a:solidFill>
                            <a:schemeClr val="tx2">
                              <a:lumMod val="50000"/>
                            </a:schemeClr>
                          </a:solidFill>
                          <a:latin typeface="Times New Roman" pitchFamily="18" charset="0"/>
                          <a:ea typeface="+mn-ea"/>
                          <a:cs typeface="Times New Roman" pitchFamily="18" charset="0"/>
                        </a:rPr>
                        <a:t>Қолдайды,</a:t>
                      </a:r>
                      <a:r>
                        <a:rPr lang="kk-KZ" sz="2400" b="0" i="1" kern="1200" baseline="0" dirty="0" smtClean="0">
                          <a:solidFill>
                            <a:schemeClr val="tx2">
                              <a:lumMod val="50000"/>
                            </a:schemeClr>
                          </a:solidFill>
                          <a:latin typeface="Times New Roman" pitchFamily="18" charset="0"/>
                          <a:ea typeface="+mn-ea"/>
                          <a:cs typeface="Times New Roman" pitchFamily="18" charset="0"/>
                        </a:rPr>
                        <a:t> </a:t>
                      </a:r>
                      <a:r>
                        <a:rPr lang="kk-KZ" sz="2400" b="0" i="1" kern="1200" dirty="0" smtClean="0">
                          <a:solidFill>
                            <a:schemeClr val="tx2">
                              <a:lumMod val="50000"/>
                            </a:schemeClr>
                          </a:solidFill>
                          <a:latin typeface="Times New Roman" pitchFamily="18" charset="0"/>
                          <a:ea typeface="+mn-ea"/>
                          <a:cs typeface="Times New Roman" pitchFamily="18" charset="0"/>
                        </a:rPr>
                        <a:t>көмекте-седі, қорғайды</a:t>
                      </a:r>
                      <a:endParaRPr lang="ru-RU" sz="2400" b="0" i="1" dirty="0">
                        <a:solidFill>
                          <a:schemeClr val="tx2">
                            <a:lumMod val="50000"/>
                          </a:schemeClr>
                        </a:solidFill>
                        <a:latin typeface="Times New Roman" pitchFamily="18" charset="0"/>
                        <a:cs typeface="Times New Roman" pitchFamily="18" charset="0"/>
                      </a:endParaRPr>
                    </a:p>
                  </a:txBody>
                  <a:tcPr/>
                </a:tc>
                <a:tc>
                  <a:txBody>
                    <a:bodyPr/>
                    <a:lstStyle/>
                    <a:p>
                      <a:pPr algn="ctr"/>
                      <a:r>
                        <a:rPr lang="kk-KZ" sz="2400" b="0" i="1" kern="1200" dirty="0" smtClean="0">
                          <a:solidFill>
                            <a:schemeClr val="tx2">
                              <a:lumMod val="50000"/>
                            </a:schemeClr>
                          </a:solidFill>
                          <a:latin typeface="Times New Roman" pitchFamily="18" charset="0"/>
                          <a:ea typeface="+mn-ea"/>
                          <a:cs typeface="Times New Roman" pitchFamily="18" charset="0"/>
                        </a:rPr>
                        <a:t>Қабылдайды, өзіне тартады, кешіреді</a:t>
                      </a:r>
                      <a:endParaRPr lang="ru-RU" sz="2400" b="0" i="1" dirty="0">
                        <a:solidFill>
                          <a:schemeClr val="tx2">
                            <a:lumMod val="50000"/>
                          </a:schemeClr>
                        </a:solidFill>
                        <a:latin typeface="Times New Roman" pitchFamily="18" charset="0"/>
                        <a:cs typeface="Times New Roman" pitchFamily="18" charset="0"/>
                      </a:endParaRPr>
                    </a:p>
                  </a:txBody>
                  <a:tcPr/>
                </a:tc>
              </a:tr>
              <a:tr h="891540">
                <a:tc>
                  <a:txBody>
                    <a:bodyPr/>
                    <a:lstStyle/>
                    <a:p>
                      <a:pPr algn="ctr"/>
                      <a:r>
                        <a:rPr lang="kk-KZ" sz="2400" b="1" i="1" dirty="0" smtClean="0">
                          <a:solidFill>
                            <a:srgbClr val="002060"/>
                          </a:solidFill>
                          <a:latin typeface="Times New Roman" pitchFamily="18" charset="0"/>
                          <a:cs typeface="Times New Roman" pitchFamily="18" charset="0"/>
                        </a:rPr>
                        <a:t>Түйінді ой, сөйлем</a:t>
                      </a:r>
                      <a:endParaRPr lang="ru-RU" sz="2400" b="1" i="1" dirty="0">
                        <a:solidFill>
                          <a:srgbClr val="002060"/>
                        </a:solidFill>
                        <a:latin typeface="Times New Roman" pitchFamily="18" charset="0"/>
                        <a:cs typeface="Times New Roman" pitchFamily="18" charset="0"/>
                      </a:endParaRPr>
                    </a:p>
                  </a:txBody>
                  <a:tcPr/>
                </a:tc>
                <a:tc>
                  <a:txBody>
                    <a:bodyPr/>
                    <a:lstStyle/>
                    <a:p>
                      <a:pPr algn="ctr"/>
                      <a:r>
                        <a:rPr lang="kk-KZ" sz="2400" b="0" i="1" kern="1200" dirty="0" smtClean="0">
                          <a:solidFill>
                            <a:schemeClr val="tx2">
                              <a:lumMod val="50000"/>
                            </a:schemeClr>
                          </a:solidFill>
                          <a:latin typeface="Times New Roman" pitchFamily="18" charset="0"/>
                          <a:ea typeface="+mn-ea"/>
                          <a:cs typeface="Times New Roman" pitchFamily="18" charset="0"/>
                        </a:rPr>
                        <a:t>Мейірімділік әлемді құтқарады</a:t>
                      </a:r>
                      <a:endParaRPr lang="ru-RU" sz="2400" b="0" i="1" dirty="0">
                        <a:solidFill>
                          <a:schemeClr val="tx2">
                            <a:lumMod val="50000"/>
                          </a:schemeClr>
                        </a:solidFill>
                        <a:latin typeface="Times New Roman" pitchFamily="18" charset="0"/>
                        <a:cs typeface="Times New Roman" pitchFamily="18" charset="0"/>
                      </a:endParaRPr>
                    </a:p>
                  </a:txBody>
                  <a:tcPr/>
                </a:tc>
                <a:tc>
                  <a:txBody>
                    <a:bodyPr/>
                    <a:lstStyle/>
                    <a:p>
                      <a:pPr algn="ctr"/>
                      <a:r>
                        <a:rPr lang="kk-KZ" sz="2400" b="0" i="1" kern="1200" dirty="0" smtClean="0">
                          <a:solidFill>
                            <a:schemeClr val="tx2">
                              <a:lumMod val="50000"/>
                            </a:schemeClr>
                          </a:solidFill>
                          <a:latin typeface="Times New Roman" pitchFamily="18" charset="0"/>
                          <a:ea typeface="+mn-ea"/>
                          <a:cs typeface="Times New Roman" pitchFamily="18" charset="0"/>
                        </a:rPr>
                        <a:t>Толеранттылық сыйластыққа тәрбиелейді</a:t>
                      </a:r>
                      <a:endParaRPr lang="ru-RU" sz="2400" b="0" i="1" dirty="0">
                        <a:solidFill>
                          <a:schemeClr val="tx2">
                            <a:lumMod val="50000"/>
                          </a:schemeClr>
                        </a:solidFill>
                        <a:latin typeface="Times New Roman" pitchFamily="18" charset="0"/>
                        <a:cs typeface="Times New Roman" pitchFamily="18" charset="0"/>
                      </a:endParaRPr>
                    </a:p>
                  </a:txBody>
                  <a:tcPr/>
                </a:tc>
              </a:tr>
              <a:tr h="891540">
                <a:tc>
                  <a:txBody>
                    <a:bodyPr/>
                    <a:lstStyle/>
                    <a:p>
                      <a:pPr algn="ctr"/>
                      <a:r>
                        <a:rPr lang="kk-KZ" sz="2400" b="1" i="1" dirty="0" smtClean="0">
                          <a:solidFill>
                            <a:srgbClr val="002060"/>
                          </a:solidFill>
                          <a:latin typeface="Times New Roman" pitchFamily="18" charset="0"/>
                          <a:cs typeface="Times New Roman" pitchFamily="18" charset="0"/>
                        </a:rPr>
                        <a:t>Синоним</a:t>
                      </a:r>
                      <a:endParaRPr lang="ru-RU" sz="2400" b="1" i="1" dirty="0">
                        <a:solidFill>
                          <a:srgbClr val="002060"/>
                        </a:solidFill>
                        <a:latin typeface="Times New Roman" pitchFamily="18" charset="0"/>
                        <a:cs typeface="Times New Roman" pitchFamily="18" charset="0"/>
                      </a:endParaRPr>
                    </a:p>
                  </a:txBody>
                  <a:tcPr/>
                </a:tc>
                <a:tc>
                  <a:txBody>
                    <a:bodyPr/>
                    <a:lstStyle/>
                    <a:p>
                      <a:pPr algn="ctr"/>
                      <a:r>
                        <a:rPr lang="kk-KZ" sz="2400" b="0" i="1" kern="1200" dirty="0" smtClean="0">
                          <a:solidFill>
                            <a:schemeClr val="tx2">
                              <a:lumMod val="50000"/>
                            </a:schemeClr>
                          </a:solidFill>
                          <a:latin typeface="Times New Roman" pitchFamily="18" charset="0"/>
                          <a:ea typeface="+mn-ea"/>
                          <a:cs typeface="Times New Roman" pitchFamily="18" charset="0"/>
                        </a:rPr>
                        <a:t>Жанашырлық</a:t>
                      </a:r>
                      <a:endParaRPr lang="ru-RU" sz="2400" b="0" i="1" dirty="0">
                        <a:solidFill>
                          <a:schemeClr val="tx2">
                            <a:lumMod val="50000"/>
                          </a:schemeClr>
                        </a:solidFill>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2400" b="0" i="1" kern="1200" dirty="0" smtClean="0">
                          <a:solidFill>
                            <a:schemeClr val="tx2">
                              <a:lumMod val="50000"/>
                            </a:schemeClr>
                          </a:solidFill>
                          <a:latin typeface="Times New Roman" pitchFamily="18" charset="0"/>
                          <a:ea typeface="+mn-ea"/>
                          <a:cs typeface="Times New Roman" pitchFamily="18" charset="0"/>
                        </a:rPr>
                        <a:t>Төзімділік</a:t>
                      </a:r>
                      <a:endParaRPr lang="ru-RU" sz="2400" b="0" i="1" kern="1200" dirty="0" smtClean="0">
                        <a:solidFill>
                          <a:schemeClr val="tx2">
                            <a:lumMod val="50000"/>
                          </a:schemeClr>
                        </a:solidFill>
                        <a:latin typeface="Times New Roman" pitchFamily="18" charset="0"/>
                        <a:ea typeface="+mn-ea"/>
                        <a:cs typeface="Times New Roman" pitchFamily="18" charset="0"/>
                      </a:endParaRPr>
                    </a:p>
                    <a:p>
                      <a:pPr algn="ctr"/>
                      <a:endParaRPr lang="ru-RU" sz="2400" b="0" i="1" dirty="0">
                        <a:solidFill>
                          <a:schemeClr val="tx2">
                            <a:lumMod val="50000"/>
                          </a:schemeClr>
                        </a:solidFill>
                        <a:latin typeface="Times New Roman" pitchFamily="18" charset="0"/>
                        <a:cs typeface="Times New Roman" pitchFamily="18" charset="0"/>
                      </a:endParaRPr>
                    </a:p>
                  </a:txBody>
                  <a:tcPr/>
                </a:tc>
              </a:tr>
            </a:tbl>
          </a:graphicData>
        </a:graphic>
      </p:graphicFrame>
      <p:sp>
        <p:nvSpPr>
          <p:cNvPr id="19480" name="Прямоугольник 15"/>
          <p:cNvSpPr>
            <a:spLocks noChangeArrowheads="1"/>
          </p:cNvSpPr>
          <p:nvPr/>
        </p:nvSpPr>
        <p:spPr bwMode="auto">
          <a:xfrm>
            <a:off x="2730686" y="460086"/>
            <a:ext cx="29631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kk-KZ" sz="3200" b="1" i="1" dirty="0" smtClean="0">
                <a:solidFill>
                  <a:srgbClr val="C00000"/>
                </a:solidFill>
                <a:latin typeface="Times New Roman" pitchFamily="18" charset="0"/>
                <a:cs typeface="Times New Roman" pitchFamily="18" charset="0"/>
              </a:rPr>
              <a:t>5 жолды түйін</a:t>
            </a:r>
            <a:endParaRPr lang="ru-RU" sz="3200" b="1" i="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3329700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 calcmode="lin" valueType="num">
                                      <p:cBhvr>
                                        <p:cTn id="9" dur="500" fill="hold"/>
                                        <p:tgtEl>
                                          <p:spTgt spid="5"/>
                                        </p:tgtEl>
                                        <p:attrNameLst>
                                          <p:attrName>style.rotation</p:attrName>
                                        </p:attrNameLst>
                                      </p:cBhvr>
                                      <p:tavLst>
                                        <p:tav tm="0">
                                          <p:val>
                                            <p:fltVal val="360"/>
                                          </p:val>
                                        </p:tav>
                                        <p:tav tm="100000">
                                          <p:val>
                                            <p:fltVal val="0"/>
                                          </p:val>
                                        </p:tav>
                                      </p:tavLst>
                                    </p:anim>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3756" y="105691"/>
            <a:ext cx="6984776" cy="6740307"/>
          </a:xfrm>
          <a:prstGeom prst="rect">
            <a:avLst/>
          </a:prstGeom>
        </p:spPr>
        <p:txBody>
          <a:bodyPr wrap="square">
            <a:spAutoFit/>
          </a:bodyPr>
          <a:lstStyle/>
          <a:p>
            <a:pPr lvl="0"/>
            <a:r>
              <a:rPr lang="kk-KZ" b="1" dirty="0"/>
              <a:t>Топпен ән айту.</a:t>
            </a:r>
            <a:r>
              <a:rPr lang="kk-KZ" dirty="0"/>
              <a:t> </a:t>
            </a:r>
            <a:endParaRPr lang="ru-RU" dirty="0"/>
          </a:p>
          <a:p>
            <a:r>
              <a:rPr lang="kk-KZ" b="1" dirty="0"/>
              <a:t>Мейірімді болайықшы бауырлар</a:t>
            </a:r>
            <a:endParaRPr lang="ru-RU" dirty="0"/>
          </a:p>
          <a:p>
            <a:r>
              <a:rPr lang="kk-KZ" b="1" dirty="0"/>
              <a:t>                         </a:t>
            </a:r>
            <a:r>
              <a:rPr lang="kk-KZ" dirty="0"/>
              <a:t>Сөзі: Серік Қалиев</a:t>
            </a:r>
            <a:endParaRPr lang="ru-RU" dirty="0"/>
          </a:p>
          <a:p>
            <a:r>
              <a:rPr lang="kk-KZ" dirty="0"/>
              <a:t>                         Әні:Құрмаш Маханов</a:t>
            </a:r>
            <a:endParaRPr lang="ru-RU" dirty="0"/>
          </a:p>
          <a:p>
            <a:r>
              <a:rPr lang="kk-KZ" dirty="0"/>
              <a:t> Көктем етіп көркейтсе де маңайын, </a:t>
            </a:r>
            <a:endParaRPr lang="ru-RU" dirty="0"/>
          </a:p>
          <a:p>
            <a:r>
              <a:rPr lang="kk-KZ" dirty="0"/>
              <a:t> Көріп жүрміз өкпешілдің талайын, </a:t>
            </a:r>
            <a:endParaRPr lang="ru-RU" dirty="0"/>
          </a:p>
          <a:p>
            <a:r>
              <a:rPr lang="kk-KZ" dirty="0"/>
              <a:t> Өшігуді қояйықшы өзгеге, </a:t>
            </a:r>
            <a:endParaRPr lang="ru-RU" dirty="0"/>
          </a:p>
          <a:p>
            <a:r>
              <a:rPr lang="kk-KZ" dirty="0"/>
              <a:t> Кешірімді болайықшы, ағайын! </a:t>
            </a:r>
            <a:endParaRPr lang="ru-RU" dirty="0"/>
          </a:p>
          <a:p>
            <a:r>
              <a:rPr lang="kk-KZ" dirty="0"/>
              <a:t>                              Көк нөсерін көл етсе де жауындар, </a:t>
            </a:r>
            <a:endParaRPr lang="ru-RU" dirty="0"/>
          </a:p>
          <a:p>
            <a:r>
              <a:rPr lang="kk-KZ" dirty="0"/>
              <a:t>                              </a:t>
            </a:r>
            <a:r>
              <a:rPr lang="ru-RU" dirty="0" err="1"/>
              <a:t>Көк</a:t>
            </a:r>
            <a:r>
              <a:rPr lang="ru-RU" dirty="0"/>
              <a:t> пен </a:t>
            </a:r>
            <a:r>
              <a:rPr lang="ru-RU" dirty="0" err="1"/>
              <a:t>жерді</a:t>
            </a:r>
            <a:r>
              <a:rPr lang="ru-RU" dirty="0"/>
              <a:t> сел </a:t>
            </a:r>
            <a:r>
              <a:rPr lang="ru-RU" dirty="0" err="1"/>
              <a:t>етсе</a:t>
            </a:r>
            <a:r>
              <a:rPr lang="ru-RU" dirty="0"/>
              <a:t> де </a:t>
            </a:r>
            <a:r>
              <a:rPr lang="ru-RU" dirty="0" err="1"/>
              <a:t>дауылдар</a:t>
            </a:r>
            <a:r>
              <a:rPr lang="ru-RU" dirty="0"/>
              <a:t>, </a:t>
            </a:r>
          </a:p>
          <a:p>
            <a:r>
              <a:rPr lang="ru-RU" dirty="0"/>
              <a:t>                              </a:t>
            </a:r>
            <a:r>
              <a:rPr lang="ru-RU" dirty="0" err="1"/>
              <a:t>Пейіліңді</a:t>
            </a:r>
            <a:r>
              <a:rPr lang="ru-RU" dirty="0"/>
              <a:t> </a:t>
            </a:r>
            <a:r>
              <a:rPr lang="ru-RU" dirty="0" err="1"/>
              <a:t>пенделікпен</a:t>
            </a:r>
            <a:r>
              <a:rPr lang="ru-RU" dirty="0"/>
              <a:t> </a:t>
            </a:r>
            <a:r>
              <a:rPr lang="ru-RU" dirty="0" err="1"/>
              <a:t>тарылтпай</a:t>
            </a:r>
            <a:r>
              <a:rPr lang="ru-RU" dirty="0"/>
              <a:t>, </a:t>
            </a:r>
          </a:p>
          <a:p>
            <a:r>
              <a:rPr lang="ru-RU" dirty="0"/>
              <a:t>                              </a:t>
            </a:r>
            <a:r>
              <a:rPr lang="ru-RU" dirty="0" err="1"/>
              <a:t>Мейірімді</a:t>
            </a:r>
            <a:r>
              <a:rPr lang="ru-RU" dirty="0"/>
              <a:t> </a:t>
            </a:r>
            <a:r>
              <a:rPr lang="ru-RU" dirty="0" err="1"/>
              <a:t>болайықшы</a:t>
            </a:r>
            <a:r>
              <a:rPr lang="ru-RU" dirty="0"/>
              <a:t>, </a:t>
            </a:r>
            <a:r>
              <a:rPr lang="ru-RU" dirty="0" err="1"/>
              <a:t>бауырлар</a:t>
            </a:r>
            <a:r>
              <a:rPr lang="ru-RU" dirty="0"/>
              <a:t>! </a:t>
            </a:r>
          </a:p>
          <a:p>
            <a:r>
              <a:rPr lang="ru-RU" dirty="0"/>
              <a:t> </a:t>
            </a:r>
            <a:r>
              <a:rPr lang="ru-RU" dirty="0" err="1"/>
              <a:t>Болашаққа</a:t>
            </a:r>
            <a:r>
              <a:rPr lang="ru-RU" dirty="0"/>
              <a:t> </a:t>
            </a:r>
            <a:r>
              <a:rPr lang="ru-RU" dirty="0" err="1"/>
              <a:t>қол</a:t>
            </a:r>
            <a:r>
              <a:rPr lang="ru-RU" dirty="0"/>
              <a:t> </a:t>
            </a:r>
            <a:r>
              <a:rPr lang="ru-RU" dirty="0" err="1"/>
              <a:t>ұстасып</a:t>
            </a:r>
            <a:r>
              <a:rPr lang="ru-RU" dirty="0"/>
              <a:t> </a:t>
            </a:r>
            <a:r>
              <a:rPr lang="ru-RU" dirty="0" err="1"/>
              <a:t>барайық</a:t>
            </a:r>
            <a:r>
              <a:rPr lang="ru-RU" dirty="0"/>
              <a:t>, </a:t>
            </a:r>
          </a:p>
          <a:p>
            <a:r>
              <a:rPr lang="ru-RU" dirty="0"/>
              <a:t> </a:t>
            </a:r>
            <a:r>
              <a:rPr lang="ru-RU" dirty="0" err="1"/>
              <a:t>Ақиқаттың</a:t>
            </a:r>
            <a:r>
              <a:rPr lang="ru-RU" dirty="0"/>
              <a:t> </a:t>
            </a:r>
            <a:r>
              <a:rPr lang="ru-RU" dirty="0" err="1"/>
              <a:t>ауылын</a:t>
            </a:r>
            <a:r>
              <a:rPr lang="ru-RU" dirty="0"/>
              <a:t> </a:t>
            </a:r>
            <a:r>
              <a:rPr lang="ru-RU" dirty="0" err="1"/>
              <a:t>іздеп</a:t>
            </a:r>
            <a:r>
              <a:rPr lang="ru-RU" dirty="0"/>
              <a:t> </a:t>
            </a:r>
            <a:r>
              <a:rPr lang="ru-RU" dirty="0" err="1"/>
              <a:t>табайық</a:t>
            </a:r>
            <a:r>
              <a:rPr lang="ru-RU" dirty="0"/>
              <a:t>, </a:t>
            </a:r>
          </a:p>
          <a:p>
            <a:r>
              <a:rPr lang="ru-RU" dirty="0"/>
              <a:t> </a:t>
            </a:r>
            <a:r>
              <a:rPr lang="ru-RU" dirty="0" err="1"/>
              <a:t>Кішірейіп</a:t>
            </a:r>
            <a:r>
              <a:rPr lang="ru-RU" dirty="0"/>
              <a:t> </a:t>
            </a:r>
            <a:r>
              <a:rPr lang="ru-RU" dirty="0" err="1"/>
              <a:t>кетпес</a:t>
            </a:r>
            <a:r>
              <a:rPr lang="ru-RU" dirty="0"/>
              <a:t> </a:t>
            </a:r>
            <a:r>
              <a:rPr lang="ru-RU" dirty="0" err="1"/>
              <a:t>ғазиз</a:t>
            </a:r>
            <a:r>
              <a:rPr lang="ru-RU" dirty="0"/>
              <a:t> </a:t>
            </a:r>
            <a:r>
              <a:rPr lang="ru-RU" dirty="0" err="1"/>
              <a:t>басымыз</a:t>
            </a:r>
            <a:r>
              <a:rPr lang="ru-RU" dirty="0"/>
              <a:t>, </a:t>
            </a:r>
          </a:p>
          <a:p>
            <a:r>
              <a:rPr lang="ru-RU" dirty="0"/>
              <a:t> </a:t>
            </a:r>
            <a:r>
              <a:rPr lang="ru-RU" dirty="0" err="1"/>
              <a:t>Кішіпейіл</a:t>
            </a:r>
            <a:r>
              <a:rPr lang="ru-RU" dirty="0"/>
              <a:t> </a:t>
            </a:r>
            <a:r>
              <a:rPr lang="ru-RU" dirty="0" err="1"/>
              <a:t>болайықшы</a:t>
            </a:r>
            <a:r>
              <a:rPr lang="ru-RU" dirty="0"/>
              <a:t>, </a:t>
            </a:r>
            <a:r>
              <a:rPr lang="ru-RU" dirty="0" err="1"/>
              <a:t>халайық</a:t>
            </a:r>
            <a:r>
              <a:rPr lang="ru-RU" dirty="0"/>
              <a:t>! </a:t>
            </a:r>
          </a:p>
          <a:p>
            <a:r>
              <a:rPr lang="ru-RU" dirty="0"/>
              <a:t>                                Ел </a:t>
            </a:r>
            <a:r>
              <a:rPr lang="ru-RU" dirty="0" err="1"/>
              <a:t>болғанмен</a:t>
            </a:r>
            <a:r>
              <a:rPr lang="ru-RU" dirty="0"/>
              <a:t> </a:t>
            </a:r>
            <a:r>
              <a:rPr lang="ru-RU" dirty="0" err="1"/>
              <a:t>емеспіз</a:t>
            </a:r>
            <a:r>
              <a:rPr lang="ru-RU" dirty="0"/>
              <a:t> </a:t>
            </a:r>
            <a:r>
              <a:rPr lang="ru-RU" dirty="0" err="1"/>
              <a:t>ғой</a:t>
            </a:r>
            <a:r>
              <a:rPr lang="ru-RU" dirty="0"/>
              <a:t> </a:t>
            </a:r>
            <a:r>
              <a:rPr lang="ru-RU" dirty="0" err="1"/>
              <a:t>онша</a:t>
            </a:r>
            <a:r>
              <a:rPr lang="ru-RU" dirty="0"/>
              <a:t> </a:t>
            </a:r>
            <a:r>
              <a:rPr lang="ru-RU" dirty="0" err="1"/>
              <a:t>көп</a:t>
            </a:r>
            <a:r>
              <a:rPr lang="ru-RU" dirty="0"/>
              <a:t>, </a:t>
            </a:r>
          </a:p>
          <a:p>
            <a:r>
              <a:rPr lang="ru-RU" dirty="0"/>
              <a:t>                                Сонда </a:t>
            </a:r>
            <a:r>
              <a:rPr lang="ru-RU" dirty="0" err="1"/>
              <a:t>дағы</a:t>
            </a:r>
            <a:r>
              <a:rPr lang="ru-RU" dirty="0"/>
              <a:t> </a:t>
            </a:r>
            <a:r>
              <a:rPr lang="ru-RU" dirty="0" err="1"/>
              <a:t>бөлінумен</a:t>
            </a:r>
            <a:r>
              <a:rPr lang="ru-RU" dirty="0"/>
              <a:t> </a:t>
            </a:r>
            <a:r>
              <a:rPr lang="ru-RU" dirty="0" err="1"/>
              <a:t>шаршап</a:t>
            </a:r>
            <a:r>
              <a:rPr lang="ru-RU" dirty="0"/>
              <a:t> </a:t>
            </a:r>
            <a:r>
              <a:rPr lang="ru-RU" dirty="0" err="1"/>
              <a:t>ек</a:t>
            </a:r>
            <a:r>
              <a:rPr lang="ru-RU" dirty="0"/>
              <a:t>, </a:t>
            </a:r>
          </a:p>
          <a:p>
            <a:r>
              <a:rPr lang="ru-RU" dirty="0"/>
              <a:t>                                </a:t>
            </a:r>
            <a:r>
              <a:rPr lang="ru-RU" dirty="0" err="1"/>
              <a:t>Өзімізге</a:t>
            </a:r>
            <a:r>
              <a:rPr lang="ru-RU" dirty="0"/>
              <a:t> </a:t>
            </a:r>
            <a:r>
              <a:rPr lang="ru-RU" dirty="0" err="1"/>
              <a:t>қалайтұғын</a:t>
            </a:r>
            <a:r>
              <a:rPr lang="ru-RU" dirty="0"/>
              <a:t> </a:t>
            </a:r>
            <a:r>
              <a:rPr lang="ru-RU" dirty="0" err="1"/>
              <a:t>нәрсені</a:t>
            </a:r>
            <a:r>
              <a:rPr lang="ru-RU" dirty="0"/>
              <a:t>, </a:t>
            </a:r>
          </a:p>
          <a:p>
            <a:r>
              <a:rPr lang="ru-RU" dirty="0"/>
              <a:t>                                </a:t>
            </a:r>
            <a:r>
              <a:rPr lang="ru-RU" dirty="0" err="1"/>
              <a:t>Тілейікші</a:t>
            </a:r>
            <a:r>
              <a:rPr lang="ru-RU" dirty="0"/>
              <a:t> </a:t>
            </a:r>
            <a:r>
              <a:rPr lang="ru-RU" dirty="0" err="1"/>
              <a:t>өзгеге</a:t>
            </a:r>
            <a:r>
              <a:rPr lang="ru-RU" dirty="0"/>
              <a:t> де </a:t>
            </a:r>
            <a:r>
              <a:rPr lang="ru-RU" dirty="0" err="1"/>
              <a:t>болса</a:t>
            </a:r>
            <a:r>
              <a:rPr lang="ru-RU" dirty="0"/>
              <a:t> </a:t>
            </a:r>
            <a:r>
              <a:rPr lang="ru-RU" dirty="0" err="1"/>
              <a:t>деп</a:t>
            </a:r>
            <a:r>
              <a:rPr lang="ru-RU" dirty="0"/>
              <a:t>. </a:t>
            </a:r>
          </a:p>
          <a:p>
            <a:r>
              <a:rPr lang="ru-RU" dirty="0"/>
              <a:t> </a:t>
            </a:r>
            <a:r>
              <a:rPr lang="ru-RU" dirty="0" err="1"/>
              <a:t>Ұлттың</a:t>
            </a:r>
            <a:r>
              <a:rPr lang="ru-RU" dirty="0"/>
              <a:t> </a:t>
            </a:r>
            <a:r>
              <a:rPr lang="ru-RU" dirty="0" err="1"/>
              <a:t>қамын</a:t>
            </a:r>
            <a:r>
              <a:rPr lang="ru-RU" dirty="0"/>
              <a:t> </a:t>
            </a:r>
            <a:r>
              <a:rPr lang="ru-RU" dirty="0" err="1"/>
              <a:t>жүректермен</a:t>
            </a:r>
            <a:r>
              <a:rPr lang="ru-RU" dirty="0"/>
              <a:t> </a:t>
            </a:r>
            <a:r>
              <a:rPr lang="ru-RU" dirty="0" err="1"/>
              <a:t>ұғынып</a:t>
            </a:r>
            <a:r>
              <a:rPr lang="ru-RU" dirty="0"/>
              <a:t>, </a:t>
            </a:r>
          </a:p>
          <a:p>
            <a:r>
              <a:rPr lang="ru-RU" dirty="0"/>
              <a:t> </a:t>
            </a:r>
            <a:r>
              <a:rPr lang="ru-RU" dirty="0" err="1"/>
              <a:t>Жұрттың</a:t>
            </a:r>
            <a:r>
              <a:rPr lang="ru-RU" dirty="0"/>
              <a:t> </a:t>
            </a:r>
            <a:r>
              <a:rPr lang="ru-RU" dirty="0" err="1"/>
              <a:t>жүгін</a:t>
            </a:r>
            <a:r>
              <a:rPr lang="ru-RU" dirty="0"/>
              <a:t> </a:t>
            </a:r>
            <a:r>
              <a:rPr lang="ru-RU" dirty="0" err="1"/>
              <a:t>көтерейік</a:t>
            </a:r>
            <a:r>
              <a:rPr lang="ru-RU" dirty="0"/>
              <a:t> </a:t>
            </a:r>
            <a:r>
              <a:rPr lang="ru-RU" dirty="0" err="1"/>
              <a:t>жұмылып</a:t>
            </a:r>
            <a:r>
              <a:rPr lang="ru-RU" dirty="0"/>
              <a:t>, </a:t>
            </a:r>
          </a:p>
          <a:p>
            <a:r>
              <a:rPr lang="ru-RU" dirty="0"/>
              <a:t> </a:t>
            </a:r>
            <a:r>
              <a:rPr lang="ru-RU" dirty="0" err="1"/>
              <a:t>Қаратайық</a:t>
            </a:r>
            <a:r>
              <a:rPr lang="ru-RU" dirty="0"/>
              <a:t> Қ</a:t>
            </a:r>
            <a:r>
              <a:rPr lang="kk-KZ" dirty="0"/>
              <a:t>ұ</a:t>
            </a:r>
            <a:r>
              <a:rPr lang="ru-RU" dirty="0" err="1"/>
              <a:t>былаға</a:t>
            </a:r>
            <a:r>
              <a:rPr lang="ru-RU" dirty="0"/>
              <a:t> </a:t>
            </a:r>
            <a:r>
              <a:rPr lang="ru-RU" dirty="0" err="1"/>
              <a:t>жүздерді</a:t>
            </a:r>
            <a:r>
              <a:rPr lang="ru-RU" dirty="0"/>
              <a:t>, </a:t>
            </a:r>
          </a:p>
          <a:p>
            <a:r>
              <a:rPr lang="ru-RU" dirty="0"/>
              <a:t> </a:t>
            </a:r>
            <a:r>
              <a:rPr lang="ru-RU" dirty="0" err="1"/>
              <a:t>Таратайық</a:t>
            </a:r>
            <a:r>
              <a:rPr lang="ru-RU" dirty="0"/>
              <a:t> </a:t>
            </a:r>
            <a:r>
              <a:rPr lang="ru-RU" dirty="0" err="1"/>
              <a:t>адамзатқа</a:t>
            </a:r>
            <a:r>
              <a:rPr lang="ru-RU" dirty="0"/>
              <a:t> </a:t>
            </a:r>
            <a:r>
              <a:rPr lang="ru-RU" dirty="0" err="1"/>
              <a:t>жылылық</a:t>
            </a:r>
            <a:r>
              <a:rPr lang="ru-RU" dirty="0"/>
              <a:t>! </a:t>
            </a:r>
          </a:p>
        </p:txBody>
      </p:sp>
      <p:pic>
        <p:nvPicPr>
          <p:cNvPr id="3" name="Picture 2" descr="Похожее изображение">
            <a:hlinkClick r:id="rId2" action="ppaction://hlinkfile"/>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16216" y="4976850"/>
            <a:ext cx="2474161" cy="18613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5859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122" name="Picture 30" descr="03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23" y="34923"/>
            <a:ext cx="9144000"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2" descr="shi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971550" y="6308725"/>
            <a:ext cx="190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3" descr="shi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39750" y="6092825"/>
            <a:ext cx="190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14" descr="shi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47813" y="5157788"/>
            <a:ext cx="190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15" descr="shi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50825" y="5876925"/>
            <a:ext cx="190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16" descr="shi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116013" y="4437063"/>
            <a:ext cx="190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17" descr="shi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300663"/>
            <a:ext cx="190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Picture 18" descr="shi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835150" y="6092825"/>
            <a:ext cx="190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0" name="Picture 19" descr="shi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563938" y="6237288"/>
            <a:ext cx="190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1" name="Picture 20" descr="shi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47813" y="4941888"/>
            <a:ext cx="190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2" name="Picture 21" descr="shi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258888" y="4508500"/>
            <a:ext cx="190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3" name="Picture 22" descr="shi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971550" y="5300663"/>
            <a:ext cx="190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4" name="Picture 23" descr="shi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555875" y="5516563"/>
            <a:ext cx="190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5" name="Picture 24" descr="shi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11188" y="5373688"/>
            <a:ext cx="190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6" name="Picture 25" descr="shi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5805488"/>
            <a:ext cx="190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7" name="Picture 26" descr="shi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39750" y="4797425"/>
            <a:ext cx="190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8" name="Picture 38" descr="shi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55650" y="6308725"/>
            <a:ext cx="190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9" name="Picture 39" descr="shi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268538" y="5157788"/>
            <a:ext cx="190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0" name="Picture 40" descr="shi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843213" y="6092825"/>
            <a:ext cx="190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1" name="Picture 41" descr="shi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124075" y="5516563"/>
            <a:ext cx="190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2" name="Picture 40" descr="8"/>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1578242">
            <a:off x="0" y="0"/>
            <a:ext cx="5651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3" name="Picture 41" descr="8"/>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1578242">
            <a:off x="0" y="1484313"/>
            <a:ext cx="5651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4" name="Picture 42" descr="8"/>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1578242">
            <a:off x="0" y="692150"/>
            <a:ext cx="5651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5" name="Picture 43" descr="8"/>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1578242">
            <a:off x="1258888" y="0"/>
            <a:ext cx="5651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6" name="Picture 44" descr="8"/>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1578242">
            <a:off x="611188" y="0"/>
            <a:ext cx="5651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7" name="Picture 45" descr="8"/>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1578242">
            <a:off x="1979613" y="0"/>
            <a:ext cx="5651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8" name="Picture 46" descr="8"/>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1578242">
            <a:off x="0" y="2205038"/>
            <a:ext cx="5651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9" name="Picture 47" descr="8"/>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1578242">
            <a:off x="0" y="2924175"/>
            <a:ext cx="5651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0" name="Picture 48" descr="8"/>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1578242">
            <a:off x="2555875" y="0"/>
            <a:ext cx="5651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Прямоугольник 1"/>
          <p:cNvSpPr/>
          <p:nvPr/>
        </p:nvSpPr>
        <p:spPr>
          <a:xfrm>
            <a:off x="502917" y="643805"/>
            <a:ext cx="8617705" cy="646331"/>
          </a:xfrm>
          <a:prstGeom prst="rect">
            <a:avLst/>
          </a:prstGeom>
          <a:noFill/>
        </p:spPr>
        <p:txBody>
          <a:bodyPr>
            <a:spAutoFit/>
          </a:bodyPr>
          <a:lstStyle/>
          <a:p>
            <a:pPr algn="ctr">
              <a:defRPr/>
            </a:pPr>
            <a:r>
              <a:rPr lang="kk-KZ" altLang="ru-RU" sz="36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KZ Boyarsky" pitchFamily="34" charset="0"/>
              </a:rPr>
              <a:t>Жанашырлық жанға қуат</a:t>
            </a:r>
            <a:endParaRPr lang="ru-RU"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2" name="Rectangle 1"/>
          <p:cNvSpPr>
            <a:spLocks noChangeArrowheads="1"/>
          </p:cNvSpPr>
          <p:nvPr/>
        </p:nvSpPr>
        <p:spPr bwMode="auto">
          <a:xfrm>
            <a:off x="611188" y="1405946"/>
            <a:ext cx="8016626"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buFont typeface="Symbol" pitchFamily="18" charset="2"/>
              <a:buChar char=""/>
              <a:tabLst>
                <a:tab pos="342900" algn="l"/>
              </a:tabLst>
            </a:pPr>
            <a:r>
              <a:rPr kumimoji="0" lang="kk-KZ" sz="2000" b="0" i="0" u="none" strike="noStrike" cap="none" normalizeH="0" baseline="0" dirty="0" smtClean="0">
                <a:ln>
                  <a:noFill/>
                </a:ln>
                <a:solidFill>
                  <a:schemeClr val="tx1"/>
                </a:solidFill>
                <a:effectLst/>
                <a:latin typeface="Arial" pitchFamily="34" charset="0"/>
                <a:ea typeface="Times New Roman" pitchFamily="18" charset="0"/>
              </a:rPr>
              <a:t>Өзі жақсы адамның айналысы қашанда жақсылыққа толы болады. Ол өзін осы ортада ерекше бақытты сезінеді. Себебі оны адамдар, айналасы жақсы көреді. Ол осындай жетістіктерге өзінің жақсылықтары арқылы жетті. Сондықтан халық: Жақсының жақсылығын айт нұры тассын,- дейді. Сол себепті: шамамыз жеткенінше, айналаға жақсылық жасап жүрейік. Себебі жасаған жақсылығымыз ешқашан зия кетпейді. Оның шарапаты өзіңе, жақын туыстарыңа, еліңе тиеді. Сондықтан әр уақытта жақсылық жасау арқылы алғысқа бөленіп, ризашылыққа  кенеліп жүрейік.</a:t>
            </a:r>
            <a:endParaRPr kumimoji="0" lang="kk-KZ" sz="20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869626506"/>
      </p:ext>
    </p:extLst>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Графический объект1"/>
          <p:cNvPicPr>
            <a:picLocks noChangeAspect="1" noChangeArrowheads="1"/>
          </p:cNvPicPr>
          <p:nvPr/>
        </p:nvPicPr>
        <p:blipFill>
          <a:blip r:embed="rId2" cstate="print">
            <a:lum bright="20000"/>
          </a:blip>
          <a:srcRect/>
          <a:stretch>
            <a:fillRect/>
          </a:stretch>
        </p:blipFill>
        <p:spPr bwMode="auto">
          <a:xfrm rot="5400000">
            <a:off x="841085" y="-841085"/>
            <a:ext cx="7461831" cy="9144002"/>
          </a:xfrm>
          <a:prstGeom prst="rect">
            <a:avLst/>
          </a:prstGeom>
          <a:ln>
            <a:noFill/>
          </a:ln>
          <a:effectLst>
            <a:softEdge rad="112500"/>
          </a:effectLst>
        </p:spPr>
      </p:pic>
      <p:sp>
        <p:nvSpPr>
          <p:cNvPr id="2" name="Прямоугольник 1"/>
          <p:cNvSpPr/>
          <p:nvPr/>
        </p:nvSpPr>
        <p:spPr>
          <a:xfrm>
            <a:off x="755576" y="1128226"/>
            <a:ext cx="7200800" cy="1754326"/>
          </a:xfrm>
          <a:prstGeom prst="rect">
            <a:avLst/>
          </a:prstGeom>
          <a:noFill/>
        </p:spPr>
        <p:txBody>
          <a:bodyPr wrap="square" lIns="91440" tIns="45720" rIns="91440" bIns="45720">
            <a:spAutoFit/>
            <a:scene3d>
              <a:camera prst="perspectiveBelow"/>
              <a:lightRig rig="threePt" dir="t"/>
            </a:scene3d>
          </a:bodyPr>
          <a:lstStyle/>
          <a:p>
            <a:pPr algn="ctr"/>
            <a:r>
              <a:rPr lang="ru-RU" sz="54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3">
                      <a:satMod val="175000"/>
                      <a:alpha val="40000"/>
                    </a:schemeClr>
                  </a:glow>
                  <a:outerShdw blurRad="38100" dist="38100" dir="2700000" algn="tl">
                    <a:srgbClr val="000000">
                      <a:alpha val="43137"/>
                    </a:srgbClr>
                  </a:outerShdw>
                </a:effectLst>
              </a:rPr>
              <a:t>Назарларыңызға</a:t>
            </a:r>
            <a:r>
              <a:rPr lang="ru-RU"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3">
                      <a:satMod val="175000"/>
                      <a:alpha val="40000"/>
                    </a:schemeClr>
                  </a:glow>
                  <a:outerShdw blurRad="38100" dist="38100" dir="2700000" algn="tl">
                    <a:srgbClr val="000000">
                      <a:alpha val="43137"/>
                    </a:srgbClr>
                  </a:outerShdw>
                </a:effectLst>
              </a:rPr>
              <a:t> </a:t>
            </a:r>
            <a:r>
              <a:rPr lang="ru-RU" sz="54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3">
                      <a:satMod val="175000"/>
                      <a:alpha val="40000"/>
                    </a:schemeClr>
                  </a:glow>
                  <a:outerShdw blurRad="38100" dist="38100" dir="2700000" algn="tl">
                    <a:srgbClr val="000000">
                      <a:alpha val="43137"/>
                    </a:srgbClr>
                  </a:outerShdw>
                </a:effectLst>
              </a:rPr>
              <a:t>рахмет</a:t>
            </a:r>
            <a:r>
              <a:rPr lang="ru-RU"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3">
                      <a:satMod val="175000"/>
                      <a:alpha val="40000"/>
                    </a:schemeClr>
                  </a:glow>
                  <a:outerShdw blurRad="38100" dist="38100" dir="2700000" algn="tl">
                    <a:srgbClr val="000000">
                      <a:alpha val="43137"/>
                    </a:srgbClr>
                  </a:outerShdw>
                </a:effectLst>
              </a:rPr>
              <a:t>!</a:t>
            </a:r>
            <a:endParaRPr lang="ru-RU"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3">
                    <a:satMod val="175000"/>
                    <a:alpha val="40000"/>
                  </a:schemeClr>
                </a:glow>
                <a:outerShdw blurRad="38100" dist="38100" dir="2700000" algn="tl">
                  <a:srgbClr val="000000">
                    <a:alpha val="43137"/>
                  </a:srgbClr>
                </a:outerShdw>
              </a:effectLst>
            </a:endParaRPr>
          </a:p>
        </p:txBody>
      </p:sp>
    </p:spTree>
    <p:extLst>
      <p:ext uri="{BB962C8B-B14F-4D97-AF65-F5344CB8AC3E}">
        <p14:creationId xmlns:p14="http://schemas.microsoft.com/office/powerpoint/2010/main" val="771818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p:txBody>
          <a:bodyPr/>
          <a:lstStyle/>
          <a:p>
            <a:endParaRPr lang="ru-RU"/>
          </a:p>
        </p:txBody>
      </p:sp>
      <p:pic>
        <p:nvPicPr>
          <p:cNvPr id="5" name="Picture 2" descr="C:\Users\Компьютер\Desktop\140859083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101408"/>
          </a:xfrm>
          <a:prstGeom prst="rect">
            <a:avLst/>
          </a:prstGeom>
          <a:noFill/>
          <a:extLst>
            <a:ext uri="{909E8E84-426E-40DD-AFC4-6F175D3DCCD1}">
              <a14:hiddenFill xmlns:a14="http://schemas.microsoft.com/office/drawing/2010/main">
                <a:solidFill>
                  <a:srgbClr val="FFFFFF"/>
                </a:solidFill>
              </a14:hiddenFill>
            </a:ext>
          </a:extLst>
        </p:spPr>
      </p:pic>
      <p:sp>
        <p:nvSpPr>
          <p:cNvPr id="4" name="Заголовок 1"/>
          <p:cNvSpPr txBox="1">
            <a:spLocks/>
          </p:cNvSpPr>
          <p:nvPr/>
        </p:nvSpPr>
        <p:spPr>
          <a:xfrm>
            <a:off x="251520" y="692696"/>
            <a:ext cx="8568952" cy="179316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kk-KZ" dirty="0" smtClean="0">
                <a:ln>
                  <a:solidFill>
                    <a:schemeClr val="tx1">
                      <a:lumMod val="95000"/>
                      <a:lumOff val="5000"/>
                    </a:schemeClr>
                  </a:solidFill>
                </a:ln>
                <a:solidFill>
                  <a:srgbClr val="7030A0"/>
                </a:solidFill>
                <a:latin typeface="Times New Roman" panose="02020603050405020304" pitchFamily="18" charset="0"/>
                <a:cs typeface="Times New Roman" panose="02020603050405020304" pitchFamily="18" charset="0"/>
              </a:rPr>
              <a:t>Адамзаттың бәрін сүй </a:t>
            </a:r>
          </a:p>
          <a:p>
            <a:r>
              <a:rPr lang="kk-KZ" dirty="0" smtClean="0">
                <a:ln>
                  <a:solidFill>
                    <a:schemeClr val="tx1">
                      <a:lumMod val="95000"/>
                      <a:lumOff val="5000"/>
                    </a:schemeClr>
                  </a:solidFill>
                </a:ln>
                <a:solidFill>
                  <a:srgbClr val="7030A0"/>
                </a:solidFill>
                <a:latin typeface="Times New Roman" panose="02020603050405020304" pitchFamily="18" charset="0"/>
                <a:cs typeface="Times New Roman" panose="02020603050405020304" pitchFamily="18" charset="0"/>
              </a:rPr>
              <a:t>«бауырым» деп...</a:t>
            </a:r>
            <a:endParaRPr lang="ru-RU" dirty="0">
              <a:ln>
                <a:solidFill>
                  <a:schemeClr val="tx1">
                    <a:lumMod val="95000"/>
                    <a:lumOff val="5000"/>
                  </a:schemeClr>
                </a:solidFill>
              </a:ln>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032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460875" y="1274763"/>
            <a:ext cx="3962400" cy="4400550"/>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a:defRPr/>
            </a:pPr>
            <a:r>
              <a:rPr lang="kk-KZ" sz="2800" b="1" i="1" dirty="0">
                <a:solidFill>
                  <a:srgbClr val="FF0000"/>
                </a:solidFill>
                <a:latin typeface="Times New Roman" pitchFamily="18" charset="0"/>
                <a:cs typeface="Times New Roman" pitchFamily="18" charset="0"/>
              </a:rPr>
              <a:t>«Біз әркімнің ар-ұжданы, абыройы мен беделі қадірленетін, мәртебелі мораль, этикалық негіздер мен рухани құндылықтар ірге тепкен </a:t>
            </a:r>
            <a:r>
              <a:rPr lang="kk-KZ" sz="2800" b="1" i="1">
                <a:solidFill>
                  <a:srgbClr val="FF0000"/>
                </a:solidFill>
                <a:latin typeface="Times New Roman" pitchFamily="18" charset="0"/>
                <a:cs typeface="Times New Roman" pitchFamily="18" charset="0"/>
              </a:rPr>
              <a:t>қоғам құруымыз керек»</a:t>
            </a:r>
          </a:p>
          <a:p>
            <a:pPr algn="ctr">
              <a:defRPr/>
            </a:pPr>
            <a:endParaRPr lang="kk-KZ" sz="2800" b="1" i="1" dirty="0">
              <a:solidFill>
                <a:srgbClr val="FF0000"/>
              </a:solidFill>
              <a:latin typeface="Times New Roman" pitchFamily="18" charset="0"/>
              <a:cs typeface="Times New Roman" pitchFamily="18" charset="0"/>
            </a:endParaRPr>
          </a:p>
          <a:p>
            <a:pPr algn="ctr">
              <a:defRPr/>
            </a:pPr>
            <a:r>
              <a:rPr lang="kk-KZ" sz="2800" b="1" dirty="0">
                <a:solidFill>
                  <a:srgbClr val="FF0000"/>
                </a:solidFill>
                <a:latin typeface="Times New Roman" pitchFamily="18" charset="0"/>
                <a:cs typeface="Times New Roman" pitchFamily="18" charset="0"/>
              </a:rPr>
              <a:t>Н.Ә.Назарбаев </a:t>
            </a:r>
            <a:endParaRPr lang="ru-RU" sz="2800" b="1" dirty="0">
              <a:solidFill>
                <a:srgbClr val="FF0000"/>
              </a:solidFill>
              <a:latin typeface="Times New Roman" pitchFamily="18" charset="0"/>
              <a:cs typeface="Times New Roman" pitchFamily="18" charset="0"/>
            </a:endParaRPr>
          </a:p>
        </p:txBody>
      </p:sp>
      <p:pic>
        <p:nvPicPr>
          <p:cNvPr id="41986" name="Picture 2" descr="http://im7-tub-kz.yandex.net/i?id=90746747-20-72&amp;n=21">
            <a:hlinkClick r:id="rId2" action="ppaction://hlinkfile"/>
          </p:cNvPr>
          <p:cNvPicPr>
            <a:picLocks noChangeAspect="1" noChangeArrowheads="1"/>
          </p:cNvPicPr>
          <p:nvPr/>
        </p:nvPicPr>
        <p:blipFill>
          <a:blip r:embed="rId3" cstate="print"/>
          <a:srcRect/>
          <a:stretch>
            <a:fillRect/>
          </a:stretch>
        </p:blipFill>
        <p:spPr bwMode="auto">
          <a:xfrm>
            <a:off x="457200" y="1136073"/>
            <a:ext cx="3602182" cy="4572000"/>
          </a:xfrm>
          <a:prstGeom prst="rect">
            <a:avLst/>
          </a:prstGeom>
          <a:ln>
            <a:noFill/>
          </a:ln>
          <a:effectLst>
            <a:softEdge rad="112500"/>
          </a:effectLst>
        </p:spPr>
      </p:pic>
    </p:spTree>
    <p:extLst>
      <p:ext uri="{BB962C8B-B14F-4D97-AF65-F5344CB8AC3E}">
        <p14:creationId xmlns:p14="http://schemas.microsoft.com/office/powerpoint/2010/main" val="13315709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49"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Заголовок 1"/>
          <p:cNvSpPr>
            <a:spLocks noGrp="1"/>
          </p:cNvSpPr>
          <p:nvPr>
            <p:ph type="title"/>
          </p:nvPr>
        </p:nvSpPr>
        <p:spPr>
          <a:xfrm>
            <a:off x="1655787" y="1268760"/>
            <a:ext cx="5781328" cy="1503040"/>
          </a:xfrm>
        </p:spPr>
        <p:txBody>
          <a:bodyPr>
            <a:noAutofit/>
          </a:bodyPr>
          <a:lstStyle/>
          <a:p>
            <a:pPr marL="0" lvl="0" indent="0" algn="ctr">
              <a:buNone/>
            </a:pPr>
            <a:r>
              <a:rPr lang="kk-KZ" sz="3200" dirty="0" smtClean="0">
                <a:latin typeface="Times New Roman" pitchFamily="18" charset="0"/>
                <a:cs typeface="Times New Roman" pitchFamily="18" charset="0"/>
              </a:rPr>
              <a:t>Адамзатты </a:t>
            </a:r>
            <a:r>
              <a:rPr lang="kk-KZ" sz="3200" dirty="0">
                <a:latin typeface="Times New Roman" pitchFamily="18" charset="0"/>
                <a:cs typeface="Times New Roman" pitchFamily="18" charset="0"/>
              </a:rPr>
              <a:t>сүю үшін </a:t>
            </a:r>
            <a:r>
              <a:rPr lang="kk-KZ" sz="3200" dirty="0" smtClean="0">
                <a:latin typeface="Times New Roman" pitchFamily="18" charset="0"/>
                <a:cs typeface="Times New Roman" pitchFamily="18" charset="0"/>
              </a:rPr>
              <a:t>адам бойында </a:t>
            </a:r>
            <a:r>
              <a:rPr lang="kk-KZ" sz="3200" dirty="0">
                <a:latin typeface="Times New Roman" pitchFamily="18" charset="0"/>
                <a:cs typeface="Times New Roman" pitchFamily="18" charset="0"/>
              </a:rPr>
              <a:t>қандай қасиеттер </a:t>
            </a:r>
            <a:r>
              <a:rPr lang="kk-KZ" sz="3200" dirty="0" smtClean="0">
                <a:latin typeface="Times New Roman" pitchFamily="18" charset="0"/>
                <a:cs typeface="Times New Roman" pitchFamily="18" charset="0"/>
              </a:rPr>
              <a:t/>
            </a:r>
            <a:br>
              <a:rPr lang="kk-KZ" sz="3200" dirty="0" smtClean="0">
                <a:latin typeface="Times New Roman" pitchFamily="18" charset="0"/>
                <a:cs typeface="Times New Roman" pitchFamily="18" charset="0"/>
              </a:rPr>
            </a:br>
            <a:r>
              <a:rPr lang="kk-KZ" sz="3200" dirty="0" smtClean="0">
                <a:latin typeface="Times New Roman" pitchFamily="18" charset="0"/>
                <a:cs typeface="Times New Roman" pitchFamily="18" charset="0"/>
              </a:rPr>
              <a:t>болу </a:t>
            </a:r>
            <a:r>
              <a:rPr lang="kk-KZ" sz="3200" dirty="0">
                <a:latin typeface="Times New Roman" pitchFamily="18" charset="0"/>
                <a:cs typeface="Times New Roman" pitchFamily="18" charset="0"/>
              </a:rPr>
              <a:t>керек?</a:t>
            </a: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endParaRPr lang="ru-RU" sz="3200" dirty="0">
              <a:latin typeface="Times New Roman" pitchFamily="18" charset="0"/>
              <a:cs typeface="Times New Roman" pitchFamily="18" charset="0"/>
            </a:endParaRPr>
          </a:p>
        </p:txBody>
      </p:sp>
      <p:sp>
        <p:nvSpPr>
          <p:cNvPr id="3" name="Объект 2"/>
          <p:cNvSpPr>
            <a:spLocks noGrp="1"/>
          </p:cNvSpPr>
          <p:nvPr>
            <p:ph sz="quarter" idx="13"/>
          </p:nvPr>
        </p:nvSpPr>
        <p:spPr>
          <a:xfrm>
            <a:off x="1547664" y="4437112"/>
            <a:ext cx="8229600" cy="4525963"/>
          </a:xfrm>
        </p:spPr>
        <p:txBody>
          <a:bodyPr>
            <a:normAutofit/>
          </a:bodyPr>
          <a:lstStyle/>
          <a:p>
            <a:r>
              <a:rPr lang="kk-KZ" sz="1800" dirty="0" smtClean="0">
                <a:latin typeface="Times New Roman" pitchFamily="18" charset="0"/>
                <a:cs typeface="Times New Roman" pitchFamily="18" charset="0"/>
              </a:rPr>
              <a:t>Осы сұрақ төңірегінде ойланып көрейік.</a:t>
            </a: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1247204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p:txBody>
          <a:bodyPr/>
          <a:lstStyle/>
          <a:p>
            <a:endParaRPr lang="ru-RU"/>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49"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Заголовок 1"/>
          <p:cNvSpPr txBox="1">
            <a:spLocks/>
          </p:cNvSpPr>
          <p:nvPr/>
        </p:nvSpPr>
        <p:spPr>
          <a:xfrm>
            <a:off x="1763688" y="1772816"/>
            <a:ext cx="504056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kk-KZ" sz="2800" i="1" dirty="0" smtClean="0">
                <a:latin typeface="Times New Roman" pitchFamily="18" charset="0"/>
                <a:cs typeface="Times New Roman" pitchFamily="18" charset="0"/>
              </a:rPr>
              <a:t>Әлемде сүйіспеншілік,</a:t>
            </a:r>
          </a:p>
          <a:p>
            <a:r>
              <a:rPr lang="kk-KZ" sz="2800" i="1" dirty="0" smtClean="0">
                <a:latin typeface="Times New Roman" pitchFamily="18" charset="0"/>
                <a:cs typeface="Times New Roman" pitchFamily="18" charset="0"/>
              </a:rPr>
              <a:t> махаббат болмаса не болар еді?</a:t>
            </a:r>
            <a:endParaRPr lang="ru-RU" sz="2800" i="1" dirty="0">
              <a:latin typeface="Times New Roman" pitchFamily="18" charset="0"/>
              <a:cs typeface="Times New Roman" pitchFamily="18" charset="0"/>
            </a:endParaRPr>
          </a:p>
        </p:txBody>
      </p:sp>
    </p:spTree>
    <p:extLst>
      <p:ext uri="{BB962C8B-B14F-4D97-AF65-F5344CB8AC3E}">
        <p14:creationId xmlns:p14="http://schemas.microsoft.com/office/powerpoint/2010/main" val="917495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Компьютер\Desktop\dd7a6dd359d0e5db952275117b3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6016" y="3068959"/>
            <a:ext cx="7620000" cy="3778487"/>
          </a:xfrm>
          <a:prstGeom prst="rect">
            <a:avLst/>
          </a:prstGeom>
          <a:noFill/>
          <a:extLst>
            <a:ext uri="{909E8E84-426E-40DD-AFC4-6F175D3DCCD1}">
              <a14:hiddenFill xmlns:a14="http://schemas.microsoft.com/office/drawing/2010/main">
                <a:solidFill>
                  <a:srgbClr val="FFFFFF"/>
                </a:solidFill>
              </a14:hiddenFill>
            </a:ext>
          </a:extLst>
        </p:spPr>
      </p:pic>
      <p:sp>
        <p:nvSpPr>
          <p:cNvPr id="4" name="Заголовок 3"/>
          <p:cNvSpPr>
            <a:spLocks noGrp="1"/>
          </p:cNvSpPr>
          <p:nvPr>
            <p:ph type="title"/>
          </p:nvPr>
        </p:nvSpPr>
        <p:spPr>
          <a:xfrm>
            <a:off x="457200" y="274638"/>
            <a:ext cx="8229600" cy="706090"/>
          </a:xfrm>
        </p:spPr>
        <p:txBody>
          <a:bodyPr>
            <a:normAutofit fontScale="90000"/>
          </a:bodyPr>
          <a:lstStyle/>
          <a:p>
            <a:r>
              <a:rPr lang="kk-KZ" b="1" i="1" dirty="0" smtClean="0">
                <a:solidFill>
                  <a:srgbClr val="FF0000"/>
                </a:solidFill>
                <a:latin typeface="Times New Roman" pitchFamily="18" charset="0"/>
                <a:cs typeface="Times New Roman" pitchFamily="18" charset="0"/>
              </a:rPr>
              <a:t>Толеранттылық </a:t>
            </a:r>
            <a:endParaRPr lang="ru-RU" dirty="0"/>
          </a:p>
        </p:txBody>
      </p:sp>
      <p:sp>
        <p:nvSpPr>
          <p:cNvPr id="5" name="Rectangle 4"/>
          <p:cNvSpPr>
            <a:spLocks noChangeArrowheads="1"/>
          </p:cNvSpPr>
          <p:nvPr/>
        </p:nvSpPr>
        <p:spPr bwMode="auto">
          <a:xfrm>
            <a:off x="520761" y="1484784"/>
            <a:ext cx="8352928"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lgn="just" eaLnBrk="0" hangingPunct="0"/>
            <a:r>
              <a:rPr lang="kk-KZ" sz="2400" b="1" i="1" dirty="0" smtClean="0">
                <a:latin typeface="Times New Roman" pitchFamily="18" charset="0"/>
                <a:cs typeface="Times New Roman" pitchFamily="18" charset="0"/>
              </a:rPr>
              <a:t>Төзімділік, </a:t>
            </a:r>
            <a:r>
              <a:rPr lang="kk-KZ" sz="2400" b="1" i="1" dirty="0">
                <a:latin typeface="Times New Roman" pitchFamily="18" charset="0"/>
                <a:cs typeface="Times New Roman" pitchFamily="18" charset="0"/>
              </a:rPr>
              <a:t>шыдамдылық (жеке адамдардың, топтардың, әлеуметтік жұртшылықтың арасындағы мәдени, діни, нәсілдік және басқа айырмашылықтардың заңдылығын мойындау, басқа адамдардың түр-түсіндегі, бет-әлпетіндегі, мінез-құлқындағы, жан-дүниесіндегі ұқсассыздыққа төзімділікпен </a:t>
            </a:r>
            <a:r>
              <a:rPr lang="kk-KZ" sz="2400" b="1" i="1" dirty="0" smtClean="0">
                <a:latin typeface="Times New Roman" pitchFamily="18" charset="0"/>
                <a:cs typeface="Times New Roman" pitchFamily="18" charset="0"/>
              </a:rPr>
              <a:t>қарау.</a:t>
            </a:r>
            <a:endParaRPr lang="kk-KZ" sz="2400" b="1" i="1" dirty="0">
              <a:latin typeface="Times New Roman" pitchFamily="18" charset="0"/>
              <a:cs typeface="Times New Roman" pitchFamily="18" charset="0"/>
            </a:endParaRPr>
          </a:p>
        </p:txBody>
      </p:sp>
    </p:spTree>
    <p:extLst>
      <p:ext uri="{BB962C8B-B14F-4D97-AF65-F5344CB8AC3E}">
        <p14:creationId xmlns:p14="http://schemas.microsoft.com/office/powerpoint/2010/main" val="3101173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720840"/>
            <a:ext cx="8064896" cy="3416320"/>
          </a:xfrm>
          <a:prstGeom prst="rect">
            <a:avLst/>
          </a:prstGeom>
        </p:spPr>
        <p:txBody>
          <a:bodyPr wrap="square">
            <a:spAutoFit/>
          </a:bodyPr>
          <a:lstStyle/>
          <a:p>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Бұл</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келісім</a:t>
            </a:r>
            <a:r>
              <a:rPr lang="ru-RU" sz="2400" dirty="0">
                <a:latin typeface="Times New Roman" pitchFamily="18" charset="0"/>
                <a:cs typeface="Times New Roman" pitchFamily="18" charset="0"/>
              </a:rPr>
              <a:t> мен </a:t>
            </a:r>
            <a:r>
              <a:rPr lang="ru-RU" sz="2400" dirty="0" err="1">
                <a:latin typeface="Times New Roman" pitchFamily="18" charset="0"/>
                <a:cs typeface="Times New Roman" pitchFamily="18" charset="0"/>
              </a:rPr>
              <a:t>ынтымақтастыққа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апаратын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жол</a:t>
            </a:r>
            <a:r>
              <a:rPr lang="ru-RU" sz="2400" dirty="0">
                <a:latin typeface="Times New Roman" pitchFamily="18" charset="0"/>
                <a:cs typeface="Times New Roman" pitchFamily="18" charset="0"/>
              </a:rPr>
              <a:t>,</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16 </a:t>
            </a:r>
            <a:r>
              <a:rPr lang="ru-RU" sz="2400" dirty="0" err="1">
                <a:latin typeface="Times New Roman" pitchFamily="18" charset="0"/>
                <a:cs typeface="Times New Roman" pitchFamily="18" charset="0"/>
              </a:rPr>
              <a:t>қарашада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әлемнің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көптеген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елдері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Халықаралық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толеранттылық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немесе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төзімділік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күнін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атап</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өтеді</a:t>
            </a:r>
            <a:r>
              <a:rPr lang="ru-RU" sz="2400" dirty="0">
                <a:latin typeface="Times New Roman" pitchFamily="18" charset="0"/>
                <a:cs typeface="Times New Roman" pitchFamily="18" charset="0"/>
              </a:rPr>
              <a:t>. </a:t>
            </a:r>
            <a:endParaRPr lang="ru-RU" sz="2400" dirty="0" smtClean="0">
              <a:latin typeface="Times New Roman" pitchFamily="18" charset="0"/>
              <a:cs typeface="Times New Roman" pitchFamily="18" charset="0"/>
            </a:endParaRPr>
          </a:p>
          <a:p>
            <a:r>
              <a:rPr lang="ru-RU" sz="2400" dirty="0" err="1" smtClean="0">
                <a:latin typeface="Times New Roman" pitchFamily="18" charset="0"/>
                <a:cs typeface="Times New Roman" pitchFamily="18" charset="0"/>
              </a:rPr>
              <a:t>Бұл</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1996 </a:t>
            </a:r>
            <a:r>
              <a:rPr lang="ru-RU" sz="2400" dirty="0" err="1">
                <a:latin typeface="Times New Roman" pitchFamily="18" charset="0"/>
                <a:cs typeface="Times New Roman" pitchFamily="18" charset="0"/>
              </a:rPr>
              <a:t>жылы</a:t>
            </a:r>
            <a:r>
              <a:rPr lang="ru-RU" sz="2400" dirty="0">
                <a:latin typeface="Times New Roman" pitchFamily="18" charset="0"/>
                <a:cs typeface="Times New Roman" pitchFamily="18" charset="0"/>
              </a:rPr>
              <a:t> БҰҰ-</a:t>
            </a:r>
            <a:r>
              <a:rPr lang="ru-RU" sz="2400" dirty="0" err="1">
                <a:latin typeface="Times New Roman" pitchFamily="18" charset="0"/>
                <a:cs typeface="Times New Roman" pitchFamily="18" charset="0"/>
              </a:rPr>
              <a:t>ның</a:t>
            </a:r>
            <a:r>
              <a:rPr lang="ru-RU" sz="2400" dirty="0">
                <a:latin typeface="Times New Roman" pitchFamily="18" charset="0"/>
                <a:cs typeface="Times New Roman" pitchFamily="18" charset="0"/>
              </a:rPr>
              <a:t> Бас </a:t>
            </a:r>
            <a:r>
              <a:rPr lang="ru-RU" sz="2400" dirty="0" err="1">
                <a:latin typeface="Times New Roman" pitchFamily="18" charset="0"/>
                <a:cs typeface="Times New Roman" pitchFamily="18" charset="0"/>
              </a:rPr>
              <a:t>Ассамблеясының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шешімімен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бекітілген</a:t>
            </a:r>
            <a:r>
              <a:rPr lang="ru-RU" sz="2400" dirty="0">
                <a:latin typeface="Times New Roman" pitchFamily="18" charset="0"/>
                <a:cs typeface="Times New Roman" pitchFamily="18" charset="0"/>
              </a:rPr>
              <a:t>. </a:t>
            </a:r>
          </a:p>
          <a:p>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Қазақстандағы</a:t>
            </a:r>
            <a:r>
              <a:rPr lang="ru-RU" sz="2400" dirty="0" smtClean="0">
                <a:latin typeface="Times New Roman" pitchFamily="18" charset="0"/>
                <a:cs typeface="Times New Roman" pitchFamily="18" charset="0"/>
              </a:rPr>
              <a:t> </a:t>
            </a:r>
            <a:r>
              <a:rPr lang="ru-RU" sz="2400" dirty="0" err="1">
                <a:latin typeface="Times New Roman" pitchFamily="18" charset="0"/>
                <a:cs typeface="Times New Roman" pitchFamily="18" charset="0"/>
              </a:rPr>
              <a:t>толеранттылық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ата-бабамыздан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дәстүрімізден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келе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жатқан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құбылыс</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басқа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ұлттарды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этномәдениетті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жатсынбайтын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ашық</a:t>
            </a:r>
            <a:r>
              <a:rPr lang="ru-RU" sz="2400" dirty="0">
                <a:latin typeface="Times New Roman" pitchFamily="18" charset="0"/>
                <a:cs typeface="Times New Roman" pitchFamily="18" charset="0"/>
              </a:rPr>
              <a:t> этнос </a:t>
            </a:r>
            <a:r>
              <a:rPr lang="ru-RU" sz="2400" dirty="0" err="1">
                <a:latin typeface="Times New Roman" pitchFamily="18" charset="0"/>
                <a:cs typeface="Times New Roman" pitchFamily="18" charset="0"/>
              </a:rPr>
              <a:t>ретінде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қалыптастық</a:t>
            </a:r>
            <a:r>
              <a:rPr lang="ru-RU" sz="2400" dirty="0">
                <a:latin typeface="Times New Roman" pitchFamily="18" charset="0"/>
                <a:cs typeface="Times New Roman" pitchFamily="18" charset="0"/>
              </a:rPr>
              <a:t>. </a:t>
            </a:r>
          </a:p>
        </p:txBody>
      </p:sp>
      <p:sp>
        <p:nvSpPr>
          <p:cNvPr id="3" name="Заголовок 3"/>
          <p:cNvSpPr txBox="1">
            <a:spLocks/>
          </p:cNvSpPr>
          <p:nvPr/>
        </p:nvSpPr>
        <p:spPr>
          <a:xfrm>
            <a:off x="457200" y="274638"/>
            <a:ext cx="8229600" cy="706090"/>
          </a:xfrm>
          <a:prstGeom prst="rect">
            <a:avLst/>
          </a:prstGeom>
        </p:spPr>
        <p:txBody>
          <a:bodyPr>
            <a:normAutofit fontScale="90000" lnSpcReduction="10000"/>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kk-KZ" i="1" smtClean="0">
                <a:solidFill>
                  <a:srgbClr val="FF0000"/>
                </a:solidFill>
                <a:latin typeface="Times New Roman" pitchFamily="18" charset="0"/>
                <a:cs typeface="Times New Roman" pitchFamily="18" charset="0"/>
              </a:rPr>
              <a:t>Толеранттылық </a:t>
            </a:r>
            <a:endParaRPr lang="ru-RU" dirty="0"/>
          </a:p>
        </p:txBody>
      </p:sp>
      <p:pic>
        <p:nvPicPr>
          <p:cNvPr id="4" name="Picture 2" descr="C:\Users\Компьютер\Desktop\img_user_file_539929914a148_2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5157192"/>
            <a:ext cx="1759744" cy="1319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2483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27088" y="620688"/>
            <a:ext cx="8208912" cy="3785652"/>
          </a:xfrm>
          <a:prstGeom prst="rect">
            <a:avLst/>
          </a:prstGeom>
        </p:spPr>
        <p:txBody>
          <a:bodyPr wrap="square">
            <a:spAutoFit/>
          </a:bodyPr>
          <a:lstStyle/>
          <a:p>
            <a:r>
              <a:rPr lang="kk-KZ" sz="2400" dirty="0">
                <a:latin typeface="Times New Roman" pitchFamily="18" charset="0"/>
                <a:cs typeface="Times New Roman" pitchFamily="18" charset="0"/>
              </a:rPr>
              <a:t>І.Есенберлин</a:t>
            </a:r>
            <a:endParaRPr lang="ru-RU" sz="2400" dirty="0">
              <a:latin typeface="Times New Roman" pitchFamily="18" charset="0"/>
              <a:cs typeface="Times New Roman" pitchFamily="18" charset="0"/>
            </a:endParaRPr>
          </a:p>
          <a:p>
            <a:r>
              <a:rPr lang="kk-KZ" sz="2400" dirty="0">
                <a:latin typeface="Times New Roman" pitchFamily="18" charset="0"/>
                <a:cs typeface="Times New Roman" pitchFamily="18" charset="0"/>
              </a:rPr>
              <a:t>«Мен адамдарды құрмет тұтам. Бірақ олардың Американы не бүкіләлемдік тартылыс заңын ашқандықтан немесе ғарышқа ұшуымен емес, тек таза көңілмен сүйе білу және жақсылық жасап, әділ бола білу, біреудің қайғысын бөлісе білуіне қарап .Өйткені адамды адам ететін және мәңгілік ететін –махаббат, әйтпесе бәрі де апат болар еді...</a:t>
            </a:r>
            <a:endParaRPr lang="ru-RU" sz="2400" dirty="0">
              <a:latin typeface="Times New Roman" pitchFamily="18" charset="0"/>
              <a:cs typeface="Times New Roman" pitchFamily="18" charset="0"/>
            </a:endParaRPr>
          </a:p>
          <a:p>
            <a:r>
              <a:rPr lang="kk-KZ" sz="2400" dirty="0">
                <a:latin typeface="Times New Roman" pitchFamily="18" charset="0"/>
                <a:cs typeface="Times New Roman" pitchFamily="18" charset="0"/>
              </a:rPr>
              <a:t>  Тіпті, </a:t>
            </a:r>
            <a:r>
              <a:rPr lang="kk-KZ" sz="2400" u="sng" dirty="0">
                <a:latin typeface="Times New Roman" pitchFamily="18" charset="0"/>
                <a:cs typeface="Times New Roman" pitchFamily="18" charset="0"/>
              </a:rPr>
              <a:t>егерде ең ұлы ашылымдар болмаса да – бәрібір адамзат өмір сүрген болар еді, ал егер сүйіспеншілік жоқ болса, ол тез арада жойлар еді</a:t>
            </a:r>
            <a:r>
              <a:rPr lang="kk-KZ" sz="2400" dirty="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pic>
        <p:nvPicPr>
          <p:cNvPr id="5" name="Picture 2" descr="C:\Users\Компьютер\Desktop\img_user_file_539929914a148_2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112" y="4185084"/>
            <a:ext cx="3055888" cy="22919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520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3" name="Прямоугольник 2"/>
          <p:cNvSpPr/>
          <p:nvPr/>
        </p:nvSpPr>
        <p:spPr>
          <a:xfrm>
            <a:off x="539552" y="620688"/>
            <a:ext cx="7704856" cy="3277820"/>
          </a:xfrm>
          <a:prstGeom prst="rect">
            <a:avLst/>
          </a:prstGeom>
        </p:spPr>
        <p:txBody>
          <a:bodyPr wrap="square">
            <a:spAutoFit/>
          </a:bodyPr>
          <a:lstStyle/>
          <a:p>
            <a:pPr lvl="0"/>
            <a:r>
              <a:rPr lang="ru-RU" altLang="ru-RU" sz="2300" b="1" i="1" dirty="0" err="1">
                <a:latin typeface="Times New Roman" pitchFamily="18" charset="0"/>
              </a:rPr>
              <a:t>Қазақ</a:t>
            </a:r>
            <a:r>
              <a:rPr lang="ru-RU" altLang="ru-RU" sz="2300" b="1" i="1" dirty="0">
                <a:latin typeface="Times New Roman" pitchFamily="18" charset="0"/>
              </a:rPr>
              <a:t> осы -  </a:t>
            </a:r>
            <a:r>
              <a:rPr lang="ru-RU" altLang="ru-RU" sz="2300" b="1" i="1" dirty="0" err="1">
                <a:latin typeface="Times New Roman" pitchFamily="18" charset="0"/>
              </a:rPr>
              <a:t>айтатұғын</a:t>
            </a:r>
            <a:r>
              <a:rPr lang="ru-RU" altLang="ru-RU" sz="2300" b="1" i="1" dirty="0">
                <a:latin typeface="Times New Roman" pitchFamily="18" charset="0"/>
              </a:rPr>
              <a:t> </a:t>
            </a:r>
            <a:r>
              <a:rPr lang="ru-RU" altLang="ru-RU" sz="2300" b="1" i="1" dirty="0" err="1" smtClean="0">
                <a:latin typeface="Times New Roman" pitchFamily="18" charset="0"/>
              </a:rPr>
              <a:t>желге</a:t>
            </a:r>
            <a:r>
              <a:rPr lang="ru-RU" altLang="ru-RU" sz="2300" b="1" i="1" dirty="0" smtClean="0">
                <a:latin typeface="Times New Roman" pitchFamily="18" charset="0"/>
              </a:rPr>
              <a:t> </a:t>
            </a:r>
            <a:r>
              <a:rPr lang="ru-RU" altLang="ru-RU" sz="2300" b="1" i="1" dirty="0">
                <a:latin typeface="Times New Roman" pitchFamily="18" charset="0"/>
              </a:rPr>
              <a:t>сыр,  </a:t>
            </a:r>
          </a:p>
          <a:p>
            <a:pPr lvl="0"/>
            <a:r>
              <a:rPr lang="ru-RU" altLang="ru-RU" sz="2300" b="1" i="1" dirty="0">
                <a:latin typeface="Times New Roman" pitchFamily="18" charset="0"/>
              </a:rPr>
              <a:t>О, </a:t>
            </a:r>
            <a:r>
              <a:rPr lang="ru-RU" altLang="ru-RU" sz="2300" b="1" i="1" dirty="0" err="1">
                <a:latin typeface="Times New Roman" pitchFamily="18" charset="0"/>
              </a:rPr>
              <a:t>ағайын</a:t>
            </a:r>
            <a:r>
              <a:rPr lang="ru-RU" altLang="ru-RU" sz="2300" b="1" i="1" dirty="0">
                <a:latin typeface="Times New Roman" pitchFamily="18" charset="0"/>
              </a:rPr>
              <a:t>, </a:t>
            </a:r>
            <a:r>
              <a:rPr lang="ru-RU" altLang="ru-RU" sz="2300" b="1" i="1" dirty="0" smtClean="0">
                <a:latin typeface="Times New Roman" pitchFamily="18" charset="0"/>
              </a:rPr>
              <a:t> </a:t>
            </a:r>
            <a:r>
              <a:rPr lang="ru-RU" altLang="ru-RU" sz="2300" b="1" i="1" dirty="0" err="1" smtClean="0">
                <a:latin typeface="Times New Roman" pitchFamily="18" charset="0"/>
              </a:rPr>
              <a:t>халық</a:t>
            </a:r>
            <a:r>
              <a:rPr lang="ru-RU" altLang="ru-RU" sz="2300" b="1" i="1" dirty="0" smtClean="0">
                <a:latin typeface="Times New Roman" pitchFamily="18" charset="0"/>
              </a:rPr>
              <a:t> </a:t>
            </a:r>
            <a:r>
              <a:rPr lang="ru-RU" altLang="ru-RU" sz="2300" b="1" i="1" dirty="0" err="1">
                <a:latin typeface="Times New Roman" pitchFamily="18" charset="0"/>
              </a:rPr>
              <a:t>емес</a:t>
            </a:r>
            <a:r>
              <a:rPr lang="ru-RU" altLang="ru-RU" sz="2300" b="1" i="1" dirty="0">
                <a:latin typeface="Times New Roman" pitchFamily="18" charset="0"/>
              </a:rPr>
              <a:t> </a:t>
            </a:r>
            <a:r>
              <a:rPr lang="ru-RU" altLang="ru-RU" sz="2300" b="1" i="1" dirty="0" err="1">
                <a:latin typeface="Times New Roman" pitchFamily="18" charset="0"/>
              </a:rPr>
              <a:t>ол</a:t>
            </a:r>
            <a:r>
              <a:rPr lang="ru-RU" altLang="ru-RU" sz="2300" b="1" i="1" dirty="0">
                <a:latin typeface="Times New Roman" pitchFamily="18" charset="0"/>
              </a:rPr>
              <a:t> </a:t>
            </a:r>
            <a:r>
              <a:rPr lang="ru-RU" altLang="ru-RU" sz="2300" b="1" i="1" dirty="0" err="1" smtClean="0">
                <a:latin typeface="Times New Roman" pitchFamily="18" charset="0"/>
              </a:rPr>
              <a:t>кесір</a:t>
            </a:r>
            <a:endParaRPr lang="ru-RU" altLang="ru-RU" sz="2300" b="1" i="1" dirty="0" smtClean="0">
              <a:latin typeface="Times New Roman" pitchFamily="18" charset="0"/>
            </a:endParaRPr>
          </a:p>
          <a:p>
            <a:pPr lvl="0"/>
            <a:r>
              <a:rPr lang="ru-RU" altLang="ru-RU" sz="2300" b="1" i="1" dirty="0" err="1" smtClean="0">
                <a:latin typeface="Times New Roman" pitchFamily="18" charset="0"/>
              </a:rPr>
              <a:t>Қазақ</a:t>
            </a:r>
            <a:r>
              <a:rPr lang="ru-RU" altLang="ru-RU" sz="2300" b="1" i="1" dirty="0" smtClean="0">
                <a:latin typeface="Times New Roman" pitchFamily="18" charset="0"/>
              </a:rPr>
              <a:t> осы — </a:t>
            </a:r>
            <a:r>
              <a:rPr lang="ru-RU" altLang="ru-RU" sz="2300" b="1" i="1" dirty="0" err="1" smtClean="0">
                <a:latin typeface="Times New Roman" pitchFamily="18" charset="0"/>
              </a:rPr>
              <a:t>аңғал-саңғал</a:t>
            </a:r>
            <a:r>
              <a:rPr lang="ru-RU" altLang="ru-RU" sz="2300" b="1" i="1" dirty="0" smtClean="0">
                <a:latin typeface="Times New Roman" pitchFamily="18" charset="0"/>
              </a:rPr>
              <a:t> </a:t>
            </a:r>
            <a:r>
              <a:rPr lang="ru-RU" altLang="ru-RU" sz="2300" b="1" i="1" dirty="0" err="1" smtClean="0">
                <a:latin typeface="Times New Roman" pitchFamily="18" charset="0"/>
              </a:rPr>
              <a:t>жабусыз</a:t>
            </a:r>
            <a:r>
              <a:rPr lang="ru-RU" altLang="ru-RU" sz="2300" b="1" i="1" dirty="0" smtClean="0">
                <a:latin typeface="Times New Roman" pitchFamily="18" charset="0"/>
              </a:rPr>
              <a:t>,</a:t>
            </a:r>
          </a:p>
          <a:p>
            <a:pPr lvl="0"/>
            <a:r>
              <a:rPr lang="ru-RU" altLang="ru-RU" sz="2300" b="1" i="1" dirty="0" err="1" smtClean="0">
                <a:latin typeface="Times New Roman" pitchFamily="18" charset="0"/>
              </a:rPr>
              <a:t>Қазақ</a:t>
            </a:r>
            <a:r>
              <a:rPr lang="ru-RU" altLang="ru-RU" sz="2300" b="1" i="1" dirty="0" smtClean="0">
                <a:latin typeface="Times New Roman" pitchFamily="18" charset="0"/>
              </a:rPr>
              <a:t> </a:t>
            </a:r>
            <a:r>
              <a:rPr lang="ru-RU" altLang="ru-RU" sz="2300" b="1" i="1" dirty="0">
                <a:latin typeface="Times New Roman" pitchFamily="18" charset="0"/>
              </a:rPr>
              <a:t>осы — </a:t>
            </a:r>
            <a:r>
              <a:rPr lang="ru-RU" altLang="ru-RU" sz="2300" b="1" i="1" dirty="0" err="1">
                <a:latin typeface="Times New Roman" pitchFamily="18" charset="0"/>
              </a:rPr>
              <a:t>ағыл-тегіл</a:t>
            </a:r>
            <a:r>
              <a:rPr lang="ru-RU" altLang="ru-RU" sz="2300" b="1" i="1" dirty="0">
                <a:latin typeface="Times New Roman" pitchFamily="18" charset="0"/>
              </a:rPr>
              <a:t> </a:t>
            </a:r>
            <a:r>
              <a:rPr lang="ru-RU" altLang="ru-RU" sz="2300" b="1" i="1" dirty="0" err="1">
                <a:latin typeface="Times New Roman" pitchFamily="18" charset="0"/>
              </a:rPr>
              <a:t>көл-көсір</a:t>
            </a:r>
            <a:r>
              <a:rPr lang="ru-RU" altLang="ru-RU" sz="2300" b="1" i="1" dirty="0">
                <a:latin typeface="Times New Roman" pitchFamily="18" charset="0"/>
              </a:rPr>
              <a:t> </a:t>
            </a:r>
            <a:r>
              <a:rPr lang="ru-RU" altLang="ru-RU" sz="2300" b="1" i="1" dirty="0" smtClean="0">
                <a:latin typeface="Times New Roman" pitchFamily="18" charset="0"/>
              </a:rPr>
              <a:t>. </a:t>
            </a:r>
            <a:endParaRPr lang="ru-RU" altLang="ru-RU" sz="2300" b="1" i="1" dirty="0">
              <a:latin typeface="Times New Roman" pitchFamily="18" charset="0"/>
            </a:endParaRPr>
          </a:p>
          <a:p>
            <a:pPr lvl="0"/>
            <a:r>
              <a:rPr lang="ru-RU" altLang="ru-RU" sz="2300" b="1" i="1" dirty="0" err="1" smtClean="0">
                <a:latin typeface="Times New Roman" pitchFamily="18" charset="0"/>
              </a:rPr>
              <a:t>Қазақ</a:t>
            </a:r>
            <a:r>
              <a:rPr lang="ru-RU" altLang="ru-RU" sz="2300" b="1" i="1" dirty="0" smtClean="0">
                <a:latin typeface="Times New Roman" pitchFamily="18" charset="0"/>
              </a:rPr>
              <a:t> </a:t>
            </a:r>
            <a:r>
              <a:rPr lang="ru-RU" altLang="ru-RU" sz="2300" b="1" i="1" dirty="0">
                <a:latin typeface="Times New Roman" pitchFamily="18" charset="0"/>
              </a:rPr>
              <a:t>осы — дала </a:t>
            </a:r>
            <a:r>
              <a:rPr lang="ru-RU" altLang="ru-RU" sz="2300" b="1" i="1" dirty="0" err="1">
                <a:latin typeface="Times New Roman" pitchFamily="18" charset="0"/>
              </a:rPr>
              <a:t>дейтін</a:t>
            </a:r>
            <a:r>
              <a:rPr lang="ru-RU" altLang="ru-RU" sz="2300" b="1" i="1" dirty="0">
                <a:latin typeface="Times New Roman" pitchFamily="18" charset="0"/>
              </a:rPr>
              <a:t>, </a:t>
            </a:r>
            <a:r>
              <a:rPr lang="ru-RU" altLang="ru-RU" sz="2300" b="1" i="1" dirty="0" err="1">
                <a:latin typeface="Times New Roman" pitchFamily="18" charset="0"/>
              </a:rPr>
              <a:t>күн</a:t>
            </a:r>
            <a:r>
              <a:rPr lang="ru-RU" altLang="ru-RU" sz="2300" b="1" i="1" dirty="0">
                <a:latin typeface="Times New Roman" pitchFamily="18" charset="0"/>
              </a:rPr>
              <a:t> </a:t>
            </a:r>
            <a:r>
              <a:rPr lang="ru-RU" altLang="ru-RU" sz="2300" b="1" i="1" dirty="0" err="1" smtClean="0">
                <a:latin typeface="Times New Roman" pitchFamily="18" charset="0"/>
              </a:rPr>
              <a:t>дейтін</a:t>
            </a:r>
            <a:r>
              <a:rPr lang="ru-RU" altLang="ru-RU" sz="2300" b="1" i="1" dirty="0">
                <a:latin typeface="Times New Roman" pitchFamily="18" charset="0"/>
              </a:rPr>
              <a:t>,</a:t>
            </a:r>
          </a:p>
          <a:p>
            <a:pPr lvl="0"/>
            <a:r>
              <a:rPr lang="ru-RU" altLang="ru-RU" sz="2300" b="1" i="1" dirty="0" err="1" smtClean="0">
                <a:latin typeface="Times New Roman" pitchFamily="18" charset="0"/>
              </a:rPr>
              <a:t>Қазақ</a:t>
            </a:r>
            <a:r>
              <a:rPr lang="en-US" altLang="ru-RU" sz="2300" b="1" i="1" dirty="0" smtClean="0">
                <a:latin typeface="Times New Roman" pitchFamily="18" charset="0"/>
              </a:rPr>
              <a:t> </a:t>
            </a:r>
            <a:r>
              <a:rPr lang="ru-RU" altLang="ru-RU" sz="2300" b="1" i="1" dirty="0" smtClean="0">
                <a:latin typeface="Times New Roman" pitchFamily="18" charset="0"/>
              </a:rPr>
              <a:t> </a:t>
            </a:r>
            <a:r>
              <a:rPr lang="ru-RU" altLang="ru-RU" sz="2300" b="1" i="1" dirty="0">
                <a:latin typeface="Times New Roman" pitchFamily="18" charset="0"/>
              </a:rPr>
              <a:t>осы — </a:t>
            </a:r>
            <a:r>
              <a:rPr lang="ru-RU" altLang="ru-RU" sz="2300" b="1" i="1" dirty="0" err="1">
                <a:latin typeface="Times New Roman" pitchFamily="18" charset="0"/>
              </a:rPr>
              <a:t>өнер</a:t>
            </a:r>
            <a:r>
              <a:rPr lang="ru-RU" altLang="ru-RU" sz="2300" b="1" i="1" dirty="0">
                <a:latin typeface="Times New Roman" pitchFamily="18" charset="0"/>
              </a:rPr>
              <a:t> </a:t>
            </a:r>
            <a:r>
              <a:rPr lang="ru-RU" altLang="ru-RU" sz="2300" b="1" i="1" dirty="0" err="1">
                <a:latin typeface="Times New Roman" pitchFamily="18" charset="0"/>
              </a:rPr>
              <a:t>алды</a:t>
            </a:r>
            <a:r>
              <a:rPr lang="ru-RU" altLang="ru-RU" sz="2300" b="1" i="1" dirty="0">
                <a:latin typeface="Times New Roman" pitchFamily="18" charset="0"/>
              </a:rPr>
              <a:t> </a:t>
            </a:r>
            <a:r>
              <a:rPr lang="ru-RU" altLang="ru-RU" sz="2300" b="1" i="1" dirty="0" err="1">
                <a:latin typeface="Times New Roman" pitchFamily="18" charset="0"/>
              </a:rPr>
              <a:t>тіл</a:t>
            </a:r>
            <a:r>
              <a:rPr lang="ru-RU" altLang="ru-RU" sz="2300" b="1" i="1" dirty="0">
                <a:latin typeface="Times New Roman" pitchFamily="18" charset="0"/>
              </a:rPr>
              <a:t> </a:t>
            </a:r>
            <a:r>
              <a:rPr lang="ru-RU" altLang="ru-RU" sz="2300" b="1" i="1" dirty="0" err="1" smtClean="0">
                <a:latin typeface="Times New Roman" pitchFamily="18" charset="0"/>
              </a:rPr>
              <a:t>дейтін</a:t>
            </a:r>
            <a:r>
              <a:rPr lang="ru-RU" altLang="ru-RU" sz="2300" b="1" i="1" dirty="0" smtClean="0">
                <a:latin typeface="Times New Roman" pitchFamily="18" charset="0"/>
              </a:rPr>
              <a:t>,</a:t>
            </a:r>
            <a:endParaRPr lang="ru-RU" altLang="ru-RU" sz="2300" b="1" i="1" dirty="0">
              <a:latin typeface="Times New Roman" pitchFamily="18" charset="0"/>
            </a:endParaRPr>
          </a:p>
          <a:p>
            <a:pPr lvl="0"/>
            <a:r>
              <a:rPr lang="ru-RU" altLang="ru-RU" sz="2300" b="1" i="1" dirty="0" err="1">
                <a:latin typeface="Times New Roman" pitchFamily="18" charset="0"/>
              </a:rPr>
              <a:t>Қазақ</a:t>
            </a:r>
            <a:r>
              <a:rPr lang="ru-RU" altLang="ru-RU" sz="2300" b="1" i="1" dirty="0">
                <a:latin typeface="Times New Roman" pitchFamily="18" charset="0"/>
              </a:rPr>
              <a:t> осы — </a:t>
            </a:r>
            <a:r>
              <a:rPr lang="ru-RU" altLang="ru-RU" sz="2300" b="1" i="1" dirty="0" err="1">
                <a:latin typeface="Times New Roman" pitchFamily="18" charset="0"/>
              </a:rPr>
              <a:t>қарасың</a:t>
            </a:r>
            <a:r>
              <a:rPr lang="ru-RU" altLang="ru-RU" sz="2300" b="1" i="1" dirty="0">
                <a:latin typeface="Times New Roman" pitchFamily="18" charset="0"/>
              </a:rPr>
              <a:t> ба, </a:t>
            </a:r>
            <a:r>
              <a:rPr lang="ru-RU" altLang="ru-RU" sz="2300" b="1" i="1" dirty="0" err="1">
                <a:latin typeface="Times New Roman" pitchFamily="18" charset="0"/>
              </a:rPr>
              <a:t>ақсың</a:t>
            </a:r>
            <a:r>
              <a:rPr lang="ru-RU" altLang="ru-RU" sz="2300" b="1" i="1" dirty="0">
                <a:latin typeface="Times New Roman" pitchFamily="18" charset="0"/>
              </a:rPr>
              <a:t> </a:t>
            </a:r>
            <a:r>
              <a:rPr lang="ru-RU" altLang="ru-RU" sz="2300" b="1" i="1" dirty="0" smtClean="0">
                <a:latin typeface="Times New Roman" pitchFamily="18" charset="0"/>
              </a:rPr>
              <a:t>ба,</a:t>
            </a:r>
            <a:endParaRPr lang="ru-RU" altLang="ru-RU" sz="2300" b="1" i="1" dirty="0">
              <a:latin typeface="Times New Roman" pitchFamily="18" charset="0"/>
            </a:endParaRPr>
          </a:p>
          <a:p>
            <a:pPr lvl="0"/>
            <a:r>
              <a:rPr lang="ru-RU" altLang="ru-RU" sz="2300" b="1" i="1" dirty="0" err="1" smtClean="0">
                <a:latin typeface="Times New Roman" pitchFamily="18" charset="0"/>
              </a:rPr>
              <a:t>Қоңырсың</a:t>
            </a:r>
            <a:r>
              <a:rPr lang="ru-RU" altLang="ru-RU" sz="2300" b="1" i="1" dirty="0" smtClean="0">
                <a:latin typeface="Times New Roman" pitchFamily="18" charset="0"/>
              </a:rPr>
              <a:t> </a:t>
            </a:r>
            <a:r>
              <a:rPr lang="ru-RU" altLang="ru-RU" sz="2300" b="1" i="1" dirty="0">
                <a:latin typeface="Times New Roman" pitchFamily="18" charset="0"/>
              </a:rPr>
              <a:t>ба, </a:t>
            </a:r>
            <a:r>
              <a:rPr lang="ru-RU" altLang="ru-RU" sz="2300" b="1" i="1" dirty="0" err="1">
                <a:latin typeface="Times New Roman" pitchFamily="18" charset="0"/>
              </a:rPr>
              <a:t>жатырқауды</a:t>
            </a:r>
            <a:r>
              <a:rPr lang="ru-RU" altLang="ru-RU" sz="2300" b="1" i="1" dirty="0">
                <a:latin typeface="Times New Roman" pitchFamily="18" charset="0"/>
              </a:rPr>
              <a:t> </a:t>
            </a:r>
            <a:r>
              <a:rPr lang="ru-RU" altLang="ru-RU" sz="2300" b="1" i="1" dirty="0" err="1">
                <a:latin typeface="Times New Roman" pitchFamily="18" charset="0"/>
              </a:rPr>
              <a:t>білмейтін</a:t>
            </a:r>
            <a:r>
              <a:rPr lang="ru-RU" altLang="ru-RU" sz="2300" b="1" i="1" dirty="0" smtClean="0">
                <a:latin typeface="Times New Roman" pitchFamily="18" charset="0"/>
              </a:rPr>
              <a:t>.</a:t>
            </a:r>
          </a:p>
          <a:p>
            <a:pPr lvl="0"/>
            <a:r>
              <a:rPr lang="ru-RU" altLang="ru-RU" sz="2300" b="1" i="1" smtClean="0">
                <a:latin typeface="Times New Roman" pitchFamily="18" charset="0"/>
              </a:rPr>
              <a:t>                                                                   Қ.Мырзалиев</a:t>
            </a:r>
            <a:r>
              <a:rPr lang="ru-RU" altLang="ru-RU" sz="2300" b="1" i="1" dirty="0" smtClean="0">
                <a:latin typeface="Times New Roman" pitchFamily="18" charset="0"/>
              </a:rPr>
              <a:t> </a:t>
            </a:r>
            <a:endParaRPr lang="ru-RU" altLang="ru-RU" sz="2300" b="1" i="1" dirty="0">
              <a:latin typeface="Times New Roman" pitchFamily="18" charset="0"/>
            </a:endParaRPr>
          </a:p>
        </p:txBody>
      </p:sp>
      <p:pic>
        <p:nvPicPr>
          <p:cNvPr id="4" name="Picture 2" descr="C:\Users\Компьютер\Desktop\img_user_file_539929914a148_2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112" y="4185084"/>
            <a:ext cx="3055888" cy="22919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0781966"/>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1_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TotalTime>
  <Words>544</Words>
  <Application>Microsoft Office PowerPoint</Application>
  <PresentationFormat>Экран (4:3)</PresentationFormat>
  <Paragraphs>82</Paragraphs>
  <Slides>15</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15</vt:i4>
      </vt:variant>
    </vt:vector>
  </HeadingPairs>
  <TitlesOfParts>
    <vt:vector size="17" baseType="lpstr">
      <vt:lpstr>Воздушный поток</vt:lpstr>
      <vt:lpstr>1_Воздушный поток</vt:lpstr>
      <vt:lpstr>Презентация PowerPoint</vt:lpstr>
      <vt:lpstr>Презентация PowerPoint</vt:lpstr>
      <vt:lpstr>Презентация PowerPoint</vt:lpstr>
      <vt:lpstr>Адамзатты сүю үшін адам бойында қандай қасиеттер  болу керек? </vt:lpstr>
      <vt:lpstr>Презентация PowerPoint</vt:lpstr>
      <vt:lpstr>Толеранттылық </vt:lpstr>
      <vt:lpstr>Презентация PowerPoint</vt:lpstr>
      <vt:lpstr>Презентация PowerPoint</vt:lpstr>
      <vt:lpstr>Презентация PowerPoint</vt:lpstr>
      <vt:lpstr>Жүрегі ізгілікке толы тұлға  </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Компьютер</dc:creator>
  <cp:lastModifiedBy>admin</cp:lastModifiedBy>
  <cp:revision>22</cp:revision>
  <dcterms:created xsi:type="dcterms:W3CDTF">2017-11-16T16:57:26Z</dcterms:created>
  <dcterms:modified xsi:type="dcterms:W3CDTF">2017-11-17T03:03:16Z</dcterms:modified>
</cp:coreProperties>
</file>