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60" r:id="rId5"/>
    <p:sldId id="261" r:id="rId6"/>
    <p:sldId id="262" r:id="rId7"/>
    <p:sldId id="275" r:id="rId8"/>
    <p:sldId id="276" r:id="rId9"/>
    <p:sldId id="303" r:id="rId10"/>
    <p:sldId id="304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9" r:id="rId23"/>
    <p:sldId id="296" r:id="rId24"/>
    <p:sldId id="288" r:id="rId25"/>
    <p:sldId id="290" r:id="rId26"/>
    <p:sldId id="291" r:id="rId27"/>
    <p:sldId id="292" r:id="rId28"/>
    <p:sldId id="298" r:id="rId29"/>
    <p:sldId id="293" r:id="rId30"/>
    <p:sldId id="314" r:id="rId31"/>
    <p:sldId id="294" r:id="rId32"/>
    <p:sldId id="295" r:id="rId33"/>
    <p:sldId id="313" r:id="rId34"/>
    <p:sldId id="305" r:id="rId35"/>
    <p:sldId id="297" r:id="rId36"/>
    <p:sldId id="299" r:id="rId37"/>
    <p:sldId id="300" r:id="rId38"/>
    <p:sldId id="309" r:id="rId39"/>
    <p:sldId id="310" r:id="rId40"/>
    <p:sldId id="264" r:id="rId41"/>
    <p:sldId id="301" r:id="rId42"/>
    <p:sldId id="302" r:id="rId43"/>
    <p:sldId id="306" r:id="rId44"/>
    <p:sldId id="307" r:id="rId45"/>
    <p:sldId id="308" r:id="rId46"/>
    <p:sldId id="311" r:id="rId47"/>
    <p:sldId id="312" r:id="rId4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02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919607271313311E-2"/>
          <c:y val="2.8086489188851392E-2"/>
          <c:w val="0.93364829396325455"/>
          <c:h val="0.789914871752142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үздіктер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МАД</c:v>
                </c:pt>
                <c:pt idx="1">
                  <c:v>1 сынып </c:v>
                </c:pt>
                <c:pt idx="2">
                  <c:v>2 сынып </c:v>
                </c:pt>
                <c:pt idx="3">
                  <c:v>3 сынып </c:v>
                </c:pt>
                <c:pt idx="4">
                  <c:v>4 сынып </c:v>
                </c:pt>
                <c:pt idx="5">
                  <c:v>Бастауыш сыныптар :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0F-4DCA-8C67-037F5578011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екпінділер 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МАД</c:v>
                </c:pt>
                <c:pt idx="1">
                  <c:v>1 сынып </c:v>
                </c:pt>
                <c:pt idx="2">
                  <c:v>2 сынып </c:v>
                </c:pt>
                <c:pt idx="3">
                  <c:v>3 сынып </c:v>
                </c:pt>
                <c:pt idx="4">
                  <c:v>4 сынып </c:v>
                </c:pt>
                <c:pt idx="5">
                  <c:v>Бастауыш сыныптар : 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5</c:v>
                </c:pt>
                <c:pt idx="4">
                  <c:v>3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0F-4DCA-8C67-037F5578011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орташалар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МАД</c:v>
                </c:pt>
                <c:pt idx="1">
                  <c:v>1 сынып </c:v>
                </c:pt>
                <c:pt idx="2">
                  <c:v>2 сынып </c:v>
                </c:pt>
                <c:pt idx="3">
                  <c:v>3 сынып </c:v>
                </c:pt>
                <c:pt idx="4">
                  <c:v>4 сынып </c:v>
                </c:pt>
                <c:pt idx="5">
                  <c:v>Бастауыш сыныптар : 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0F-4DCA-8C67-037F5578011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барлығы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МАД</c:v>
                </c:pt>
                <c:pt idx="1">
                  <c:v>1 сынып </c:v>
                </c:pt>
                <c:pt idx="2">
                  <c:v>2 сынып </c:v>
                </c:pt>
                <c:pt idx="3">
                  <c:v>3 сынып </c:v>
                </c:pt>
                <c:pt idx="4">
                  <c:v>4 сынып </c:v>
                </c:pt>
                <c:pt idx="5">
                  <c:v>Бастауыш сыныптар : 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6</c:v>
                </c:pt>
                <c:pt idx="1">
                  <c:v>2</c:v>
                </c:pt>
                <c:pt idx="2">
                  <c:v>6</c:v>
                </c:pt>
                <c:pt idx="3">
                  <c:v>8</c:v>
                </c:pt>
                <c:pt idx="4">
                  <c:v>6</c:v>
                </c:pt>
                <c:pt idx="5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4C-4B09-8EFA-F09B1076F1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27433168"/>
        <c:axId val="426309264"/>
      </c:barChart>
      <c:catAx>
        <c:axId val="42743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426309264"/>
        <c:crosses val="autoZero"/>
        <c:auto val="1"/>
        <c:lblAlgn val="ctr"/>
        <c:lblOffset val="100"/>
        <c:noMultiLvlLbl val="0"/>
      </c:catAx>
      <c:valAx>
        <c:axId val="426309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427433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үздіктер 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5- сынып </c:v>
                </c:pt>
                <c:pt idx="1">
                  <c:v>6- сынып </c:v>
                </c:pt>
                <c:pt idx="2">
                  <c:v>7-сынып </c:v>
                </c:pt>
                <c:pt idx="3">
                  <c:v>8-сынып </c:v>
                </c:pt>
                <c:pt idx="4">
                  <c:v>9-сынып </c:v>
                </c:pt>
                <c:pt idx="5">
                  <c:v>Барлығы: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7C-4BA3-BC9F-39032789E74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екпінділер 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5- сынып </c:v>
                </c:pt>
                <c:pt idx="1">
                  <c:v>6- сынып </c:v>
                </c:pt>
                <c:pt idx="2">
                  <c:v>7-сынып </c:v>
                </c:pt>
                <c:pt idx="3">
                  <c:v>8-сынып </c:v>
                </c:pt>
                <c:pt idx="4">
                  <c:v>9-сынып </c:v>
                </c:pt>
                <c:pt idx="5">
                  <c:v>Барлығы: 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1</c:v>
                </c:pt>
                <c:pt idx="3">
                  <c:v>6</c:v>
                </c:pt>
                <c:pt idx="4">
                  <c:v>4</c:v>
                </c:pt>
                <c:pt idx="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7C-4BA3-BC9F-39032789E74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орташалар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5- сынып </c:v>
                </c:pt>
                <c:pt idx="1">
                  <c:v>6- сынып </c:v>
                </c:pt>
                <c:pt idx="2">
                  <c:v>7-сынып </c:v>
                </c:pt>
                <c:pt idx="3">
                  <c:v>8-сынып </c:v>
                </c:pt>
                <c:pt idx="4">
                  <c:v>9-сынып </c:v>
                </c:pt>
                <c:pt idx="5">
                  <c:v>Барлығы: 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2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7C-4BA3-BC9F-39032789E74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Барлығы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5- сынып </c:v>
                </c:pt>
                <c:pt idx="1">
                  <c:v>6- сынып </c:v>
                </c:pt>
                <c:pt idx="2">
                  <c:v>7-сынып </c:v>
                </c:pt>
                <c:pt idx="3">
                  <c:v>8-сынып </c:v>
                </c:pt>
                <c:pt idx="4">
                  <c:v>9-сынып </c:v>
                </c:pt>
                <c:pt idx="5">
                  <c:v>Барлығы: 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9</c:v>
                </c:pt>
                <c:pt idx="1">
                  <c:v>9</c:v>
                </c:pt>
                <c:pt idx="2">
                  <c:v>3</c:v>
                </c:pt>
                <c:pt idx="3">
                  <c:v>9</c:v>
                </c:pt>
                <c:pt idx="4">
                  <c:v>8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7C-4BA3-BC9F-39032789E74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3511071"/>
        <c:axId val="262552015"/>
      </c:barChart>
      <c:catAx>
        <c:axId val="163511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262552015"/>
        <c:crosses val="autoZero"/>
        <c:auto val="1"/>
        <c:lblAlgn val="ctr"/>
        <c:lblOffset val="100"/>
        <c:noMultiLvlLbl val="0"/>
      </c:catAx>
      <c:valAx>
        <c:axId val="262552015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3511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75308641975308E-2"/>
          <c:y val="3.8800705467372132E-2"/>
          <c:w val="0.96604938271604934"/>
          <c:h val="0.736658195503339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үздіктер 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10- сынып </c:v>
                </c:pt>
                <c:pt idx="1">
                  <c:v>11-сынып </c:v>
                </c:pt>
                <c:pt idx="2">
                  <c:v>Барлығы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7C-4BA3-BC9F-39032789E74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екпінділер 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10- сынып </c:v>
                </c:pt>
                <c:pt idx="1">
                  <c:v>11-сынып </c:v>
                </c:pt>
                <c:pt idx="2">
                  <c:v>Барлығы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7C-4BA3-BC9F-39032789E74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орташалар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10- сынып </c:v>
                </c:pt>
                <c:pt idx="1">
                  <c:v>11-сынып </c:v>
                </c:pt>
                <c:pt idx="2">
                  <c:v>Барлығы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7C-4BA3-BC9F-39032789E74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Барлығы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10- сынып </c:v>
                </c:pt>
                <c:pt idx="1">
                  <c:v>11-сынып </c:v>
                </c:pt>
                <c:pt idx="2">
                  <c:v>Барлығы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6</c:v>
                </c:pt>
                <c:pt idx="1">
                  <c:v>8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7C-4BA3-BC9F-39032789E74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3511071"/>
        <c:axId val="262552015"/>
      </c:barChart>
      <c:catAx>
        <c:axId val="163511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262552015"/>
        <c:crosses val="autoZero"/>
        <c:auto val="1"/>
        <c:lblAlgn val="ctr"/>
        <c:lblOffset val="100"/>
        <c:noMultiLvlLbl val="0"/>
      </c:catAx>
      <c:valAx>
        <c:axId val="262552015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3511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сапа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2-сынып </c:v>
                </c:pt>
                <c:pt idx="1">
                  <c:v>3-сынып </c:v>
                </c:pt>
                <c:pt idx="2">
                  <c:v>4-сынып </c:v>
                </c:pt>
                <c:pt idx="3">
                  <c:v>5-сынып </c:v>
                </c:pt>
                <c:pt idx="4">
                  <c:v>6-сынып </c:v>
                </c:pt>
                <c:pt idx="5">
                  <c:v>7-сынып </c:v>
                </c:pt>
                <c:pt idx="6">
                  <c:v>8-сынып</c:v>
                </c:pt>
                <c:pt idx="7">
                  <c:v>9-сынып </c:v>
                </c:pt>
                <c:pt idx="8">
                  <c:v>10-сынып </c:v>
                </c:pt>
                <c:pt idx="9">
                  <c:v>11-сынып </c:v>
                </c:pt>
                <c:pt idx="10">
                  <c:v>Барлығы: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66.599999999999994</c:v>
                </c:pt>
                <c:pt idx="1">
                  <c:v>66.599999999999994</c:v>
                </c:pt>
                <c:pt idx="2">
                  <c:v>50</c:v>
                </c:pt>
                <c:pt idx="3">
                  <c:v>75</c:v>
                </c:pt>
                <c:pt idx="4">
                  <c:v>77</c:v>
                </c:pt>
                <c:pt idx="5">
                  <c:v>66.599999999999994</c:v>
                </c:pt>
                <c:pt idx="6">
                  <c:v>66.599999999999994</c:v>
                </c:pt>
                <c:pt idx="7">
                  <c:v>75</c:v>
                </c:pt>
                <c:pt idx="8">
                  <c:v>66.599999999999994</c:v>
                </c:pt>
                <c:pt idx="9">
                  <c:v>75</c:v>
                </c:pt>
                <c:pt idx="10">
                  <c:v>69.400000000000006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DA-472C-99EA-0C8ECE69E38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63495071"/>
        <c:axId val="158312319"/>
      </c:barChart>
      <c:catAx>
        <c:axId val="1634950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158312319"/>
        <c:crosses val="autoZero"/>
        <c:auto val="1"/>
        <c:lblAlgn val="ctr"/>
        <c:lblOffset val="100"/>
        <c:noMultiLvlLbl val="0"/>
      </c:catAx>
      <c:valAx>
        <c:axId val="158312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163495071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130425"/>
            <a:ext cx="6768752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9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17187"/>
            <a:ext cx="9144000" cy="149173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2"/>
          </p:cNvPr>
          <p:cNvSpPr txBox="1"/>
          <p:nvPr/>
        </p:nvSpPr>
        <p:spPr>
          <a:xfrm>
            <a:off x="0" y="6597932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ALLPPT.com _ Free PowerPoint Templates, Diagrams and Charts</a:t>
            </a:r>
            <a:endParaRPr lang="ko-KR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0" y="1245046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2023-2024 о</a:t>
            </a:r>
            <a:r>
              <a:rPr lang="kk-KZ" altLang="ko-KR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қу жылының жетістіктері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5ED1C-CAF7-4F64-8090-B27579788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6778"/>
            <a:ext cx="6516216" cy="1069514"/>
          </a:xfrm>
        </p:spPr>
        <p:txBody>
          <a:bodyPr/>
          <a:lstStyle/>
          <a:p>
            <a:r>
              <a:rPr lang="kk-KZ" dirty="0"/>
              <a:t>Алтын тұғыр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792E51-919F-415F-8561-4EDAB3D56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0BE357-6647-4958-8D3D-B2A82D5B02B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8287" t="24762" r="26000" b="56455"/>
          <a:stretch/>
        </p:blipFill>
        <p:spPr>
          <a:xfrm>
            <a:off x="395536" y="907086"/>
            <a:ext cx="2716569" cy="230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9359A8-2FC2-44E2-B44C-11F6560E99C4}"/>
              </a:ext>
            </a:extLst>
          </p:cNvPr>
          <p:cNvSpPr txBox="1"/>
          <p:nvPr/>
        </p:nvSpPr>
        <p:spPr>
          <a:xfrm>
            <a:off x="3985593" y="2120949"/>
            <a:ext cx="490688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 сынып мұғалімдеріне </a:t>
            </a:r>
          </a:p>
          <a:p>
            <a:pPr algn="ctr"/>
            <a:r>
              <a:rPr lang="kk-K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 «Алтын тұғыр» математикалық</a:t>
            </a:r>
          </a:p>
          <a:p>
            <a:pPr algn="ctr"/>
            <a:r>
              <a:rPr lang="kk-K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олимпиадасының </a:t>
            </a:r>
          </a:p>
          <a:p>
            <a:pPr algn="ctr"/>
            <a:r>
              <a:rPr lang="kk-K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орын иегері Ортақ ауылының </a:t>
            </a:r>
          </a:p>
          <a:p>
            <a:pPr algn="ctr"/>
            <a:r>
              <a:rPr lang="kk-K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 орта білім беретін </a:t>
            </a:r>
          </a:p>
          <a:p>
            <a:pPr algn="ctr"/>
            <a:r>
              <a:rPr lang="kk-K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мектебінің бастауыш сынып </a:t>
            </a:r>
          </a:p>
          <a:p>
            <a:pPr algn="ctr"/>
            <a:r>
              <a:rPr lang="kk-K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</a:p>
          <a:p>
            <a:pPr algn="ctr"/>
            <a:r>
              <a:rPr lang="kk-K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Кабдрахманова Сания Еркиновна</a:t>
            </a:r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KZ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3862DB-9177-445D-A834-EAE2BC8FA6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01" r="8175" b="47900"/>
          <a:stretch/>
        </p:blipFill>
        <p:spPr>
          <a:xfrm rot="20409794">
            <a:off x="540015" y="3492601"/>
            <a:ext cx="3384376" cy="2292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9908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5C2CC-B573-4C6C-800A-0B0D90F6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«Алтын сақа»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9A3262-ECDA-457F-B1AF-1ADD6CF4B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E81FB9-5CB2-4408-9BDB-CAF297DE794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683" t="12000" r="-683" b="40001"/>
          <a:stretch/>
        </p:blipFill>
        <p:spPr>
          <a:xfrm rot="20913111">
            <a:off x="726323" y="1824876"/>
            <a:ext cx="2561514" cy="2968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BD9A92-7A10-4E4E-9DD9-1336BAD6F2B2}"/>
              </a:ext>
            </a:extLst>
          </p:cNvPr>
          <p:cNvSpPr txBox="1"/>
          <p:nvPr/>
        </p:nvSpPr>
        <p:spPr>
          <a:xfrm>
            <a:off x="3758718" y="1700808"/>
            <a:ext cx="4978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 сынып оқушылары арасында</a:t>
            </a:r>
          </a:p>
          <a:p>
            <a:pPr algn="ctr"/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«Алтын сақа» математикалық </a:t>
            </a:r>
          </a:p>
          <a:p>
            <a:pPr algn="ctr"/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олимпиаданың аудандық кезеңінде</a:t>
            </a:r>
          </a:p>
          <a:p>
            <a:pPr algn="ctr"/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орын иеленгені үшін Ортақ </a:t>
            </a:r>
          </a:p>
          <a:p>
            <a:pPr algn="ctr"/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ауылының жалпы орта білім беретін мектебінің 5-сынып оқушысы </a:t>
            </a:r>
          </a:p>
          <a:p>
            <a:pPr algn="ctr"/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Амангелді Камшат иеленді. </a:t>
            </a:r>
            <a:endParaRPr lang="ru-KZ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608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DC07F4-02F6-4BD0-A13E-BDDB25943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«Мен жастарға сенемін»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6077A5-E74C-4EFF-B033-5F91526D6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F71B26-1013-449E-BCA8-D0E9DB824B8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2702" t="22010" r="40049" b="17990"/>
          <a:stretch/>
        </p:blipFill>
        <p:spPr>
          <a:xfrm>
            <a:off x="5141426" y="1574803"/>
            <a:ext cx="3306975" cy="26052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FAD931-9AFA-4F1F-A4A9-6DD27B150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t="23400" r="39763" b="19200"/>
          <a:stretch/>
        </p:blipFill>
        <p:spPr>
          <a:xfrm rot="21084976">
            <a:off x="322898" y="1172147"/>
            <a:ext cx="3907535" cy="31795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6480F9-A49D-4604-9B1F-D3872B6300DD}"/>
              </a:ext>
            </a:extLst>
          </p:cNvPr>
          <p:cNvSpPr txBox="1"/>
          <p:nvPr/>
        </p:nvSpPr>
        <p:spPr>
          <a:xfrm>
            <a:off x="971600" y="4509120"/>
            <a:ext cx="7560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«Бала дарын» балалар мен жасөспірімдер шығармашылық </a:t>
            </a:r>
          </a:p>
          <a:p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 орталығының ұйымдастыруымен балабақша және </a:t>
            </a:r>
          </a:p>
          <a:p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 оқушылары арасында Мағжан Жұмабаев өлеңдерін</a:t>
            </a:r>
          </a:p>
          <a:p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мәнерлеп оқудан «Мен жастарға сенемін» атты республикалық</a:t>
            </a:r>
          </a:p>
          <a:p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байқауда ерекше өнер көрсетіп, жеңімпаз атанған үшін </a:t>
            </a:r>
          </a:p>
          <a:p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Өмірбек Жалғас марапатталды. 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632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D53E59-F00D-4A29-AB2C-4E98155A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Мәшһүр Жүсіп Көпеев оқулары</a:t>
            </a:r>
            <a:endParaRPr lang="ru-KZ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89A3B1-8FC9-4FB6-8F6F-A51B001EAB1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8327" t="14011" r="46799" b="37990"/>
          <a:stretch/>
        </p:blipFill>
        <p:spPr>
          <a:xfrm>
            <a:off x="827584" y="1772816"/>
            <a:ext cx="2952328" cy="273630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52A75F-915A-4346-BD0A-4E16DEADB10C}"/>
              </a:ext>
            </a:extLst>
          </p:cNvPr>
          <p:cNvSpPr/>
          <p:nvPr/>
        </p:nvSpPr>
        <p:spPr>
          <a:xfrm>
            <a:off x="3947356" y="239229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Мәшһүр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Жүсіп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Көпеев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оқуына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мектебіміздің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9-сынып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Рахметжан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Қажымұрат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қатысып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жүлделі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2-ші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орынға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4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AACE2-F3BD-42EB-9488-9C131CD06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«Дарынды балаларға – </a:t>
            </a:r>
            <a:br>
              <a:rPr lang="kk-KZ" dirty="0"/>
            </a:br>
            <a:r>
              <a:rPr lang="kk-KZ" dirty="0"/>
              <a:t>                                 талантты ұстаз»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C51E1B-13C5-4CD3-8AAF-E7D0562E6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92C8BB-D620-42DC-B950-EC0777086A6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8327" t="12011" r="44548" b="5991"/>
          <a:stretch/>
        </p:blipFill>
        <p:spPr>
          <a:xfrm>
            <a:off x="486791" y="1600201"/>
            <a:ext cx="3437137" cy="393643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2839997-5908-4090-836C-E4D3C1B9FD51}"/>
              </a:ext>
            </a:extLst>
          </p:cNvPr>
          <p:cNvSpPr/>
          <p:nvPr/>
        </p:nvSpPr>
        <p:spPr>
          <a:xfrm>
            <a:off x="3923928" y="2690335"/>
            <a:ext cx="49355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“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Дарынды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балаларға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талантты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ұстаз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олимпиадасының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педагог”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номинациясы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Орал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Нұрсұлтан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Базарбайұлы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54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F3C18-58E7-4390-8283-F45DB0E42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Қ. Бітібаева оқулары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3FEFBB-15DF-4771-BD91-8EF87B85C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DE60A1-70A6-4D8A-960D-6DB46919673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21701" t="20011" r="50174" b="21990"/>
          <a:stretch/>
        </p:blipFill>
        <p:spPr>
          <a:xfrm>
            <a:off x="683568" y="1581707"/>
            <a:ext cx="3222471" cy="3528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C0A4EC-2943-40D4-AB54-7C90749CB50B}"/>
              </a:ext>
            </a:extLst>
          </p:cNvPr>
          <p:cNvSpPr txBox="1"/>
          <p:nvPr/>
        </p:nvSpPr>
        <p:spPr>
          <a:xfrm>
            <a:off x="3995936" y="2680320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Қ.Бітібаева оқуларында мектебіміздің 9-сынып оқушысы Капбасова Диляра қатысып </a:t>
            </a:r>
          </a:p>
          <a:p>
            <a:pPr algn="ctr"/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орын иеленді. 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91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A7F70-AA43-4A9F-BEAE-5EEB2F7D2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«Қыс ғажайыптары»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E61C8D-8F54-4B85-88E7-02BBFE292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C875ECA-7982-4C10-AD57-08D0D5716AB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8327" t="42010" r="46799" b="7990"/>
          <a:stretch/>
        </p:blipFill>
        <p:spPr>
          <a:xfrm>
            <a:off x="1115616" y="1806111"/>
            <a:ext cx="2520280" cy="288032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2F18BB-E256-4CE2-8906-8ECA9B145B32}"/>
              </a:ext>
            </a:extLst>
          </p:cNvPr>
          <p:cNvSpPr/>
          <p:nvPr/>
        </p:nvSpPr>
        <p:spPr>
          <a:xfrm>
            <a:off x="3839344" y="2413337"/>
            <a:ext cx="4981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дарынды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жастарды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қолдау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ұйымының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ұйымдастыруымен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өткізілген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Қыс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ғажайыптары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сурет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қатысып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1-ші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дәрежелі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дипломмен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Құрманғазы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Кәусар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Далай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Айтансық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346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B02B2C-5DE4-42E0-B1C5-93572192B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Пәндер олимпиадасы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516422-FB91-4895-AAEA-3AD979A52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FB30A3E-C1BF-430A-9E14-3FA2860A0DC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22827" t="26010" r="46798" b="19990"/>
          <a:stretch/>
        </p:blipFill>
        <p:spPr>
          <a:xfrm>
            <a:off x="683568" y="1600201"/>
            <a:ext cx="2664296" cy="297847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D0FB750-E491-45F2-9DE6-AACD2F7E9E10}"/>
              </a:ext>
            </a:extLst>
          </p:cNvPr>
          <p:cNvSpPr/>
          <p:nvPr/>
        </p:nvSpPr>
        <p:spPr>
          <a:xfrm>
            <a:off x="3635896" y="2212277"/>
            <a:ext cx="51845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5-6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арасындағы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олимпиадасының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пәнінен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жүлделі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иеленгені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ЖОББМ 5-сынып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Талғатұлы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Баян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марапатталады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Н.Б.Орал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410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F58DC-C49A-46C6-8158-99A5B0848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Пәндер олимпиадасы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8E0AA9-9BCF-4C26-B9B8-6AF75EBEF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51B9A1D-F45C-4A6B-9998-0F8E05CBFD6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6077" t="20010" r="44549" b="17196"/>
          <a:stretch/>
        </p:blipFill>
        <p:spPr>
          <a:xfrm>
            <a:off x="611560" y="1600201"/>
            <a:ext cx="2952328" cy="319695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E6FC88-7CF4-4CB2-B324-A51F5C92F2CE}"/>
              </a:ext>
            </a:extLst>
          </p:cNvPr>
          <p:cNvSpPr/>
          <p:nvPr/>
        </p:nvSpPr>
        <p:spPr>
          <a:xfrm>
            <a:off x="3960440" y="2321514"/>
            <a:ext cx="4932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7-8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арасындағы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олимпиадасының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пәнінен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жүлделі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иеленгені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ЖОББМ 7-сынып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Мухамедьяров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Ж.Ш.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Таңатқан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19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F49F0-9910-4A38-80F2-6C8BCF75A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Пәндер олимпиадасы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F4B429-A33B-40AF-A6C4-B50FEE051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58EAD0-958D-4C0A-8384-81F46A5EEFD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7202" t="22011" r="43424" b="19990"/>
          <a:stretch/>
        </p:blipFill>
        <p:spPr>
          <a:xfrm>
            <a:off x="611560" y="1600201"/>
            <a:ext cx="2520281" cy="302433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2D7E720-4818-41E6-8A17-0B41A720BCEB}"/>
              </a:ext>
            </a:extLst>
          </p:cNvPr>
          <p:cNvSpPr/>
          <p:nvPr/>
        </p:nvSpPr>
        <p:spPr>
          <a:xfrm>
            <a:off x="3419872" y="2348880"/>
            <a:ext cx="46805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7-8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арасындағы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олимпиадасының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пәнінен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жүлделі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иеленгені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ЖОББМ 8-сынып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Алмаханбек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Таңназ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марапатталады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Г.Е.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Мухамедьярова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46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altLang="ko-KR" dirty="0"/>
              <a:t>Бастауыш сыныптар </a:t>
            </a:r>
            <a:endParaRPr lang="ko-KR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FAF37C3D-AD79-408F-A656-A5ABDE15DA82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127465836"/>
              </p:ext>
            </p:extLst>
          </p:nvPr>
        </p:nvGraphicFramePr>
        <p:xfrm>
          <a:off x="468313" y="2276475"/>
          <a:ext cx="8229600" cy="3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3D167-C1A8-4B2C-B301-A0469B00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F79F57-A2E3-405C-8D3D-1F4E5379C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253BC1F-1787-492E-B052-2C0138B304A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7202" t="22010" r="42299" b="17196"/>
          <a:stretch/>
        </p:blipFill>
        <p:spPr>
          <a:xfrm>
            <a:off x="426620" y="1412776"/>
            <a:ext cx="3209276" cy="338437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E0D2021-3254-410F-9990-DCE700018CDF}"/>
              </a:ext>
            </a:extLst>
          </p:cNvPr>
          <p:cNvSpPr/>
          <p:nvPr/>
        </p:nvSpPr>
        <p:spPr>
          <a:xfrm>
            <a:off x="3901978" y="2348880"/>
            <a:ext cx="49184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7-8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арасындағы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олимпиадасының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физика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пәнінен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жүлделі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орынды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иеленгені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ЖОББМ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7-сынып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Амангелді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Асанали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марапатталады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Б.Ж.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Тоқтасын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27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080D8B-AE05-4049-BBC6-BC88ECC55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55" t="22400" r="45695" b="20201"/>
          <a:stretch/>
        </p:blipFill>
        <p:spPr>
          <a:xfrm>
            <a:off x="323528" y="1556792"/>
            <a:ext cx="3168352" cy="29523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4535F-0AE3-4BBB-9607-9A2B79D6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Пәндер олимпиадасы</a:t>
            </a:r>
            <a:endParaRPr lang="ru-KZ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5A5B88-7AB8-4CF8-A47A-EE7CA54CD013}"/>
              </a:ext>
            </a:extLst>
          </p:cNvPr>
          <p:cNvSpPr/>
          <p:nvPr/>
        </p:nvSpPr>
        <p:spPr>
          <a:xfrm>
            <a:off x="3635896" y="2155793"/>
            <a:ext cx="51845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9-11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арасындағы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олимпиадасының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пәнінен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жүлделі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иеленгені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ЖОББМ 10-сынып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Дюсембина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Адия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марапатталады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Е.Ж.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Бейсембаев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773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DCE73A-3B0A-47FC-91BF-BA059A6C9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Ауыл олимпиадасы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F102C-C379-489D-B329-5A71769C3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C76EB3-4B64-4D94-94DA-6E8F6CFE3EE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2411760" y="1689159"/>
            <a:ext cx="4618856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99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4A347-17C1-4A21-ADA3-DF66F7A56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«Ақбота»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145AB4-20F2-4D19-A26B-72A444DEC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D10963-0FB1-4037-ADFE-BD6A94613F9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3827" t="20010" r="40049" b="21990"/>
          <a:stretch/>
        </p:blipFill>
        <p:spPr>
          <a:xfrm>
            <a:off x="2555776" y="942006"/>
            <a:ext cx="4032448" cy="288032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CA2E76-F872-4CDB-8996-C10399F38893}"/>
              </a:ext>
            </a:extLst>
          </p:cNvPr>
          <p:cNvSpPr/>
          <p:nvPr/>
        </p:nvSpPr>
        <p:spPr>
          <a:xfrm>
            <a:off x="359024" y="4005064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ауылының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беретін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мектебінің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5-11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сыныптар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арасындағы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беретін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мектептерге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Дарын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ғылыми-практикалық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ұйымдастырған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Ақбота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зияткерлік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олимпиадасына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қатысып,жүлделі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орындарды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иеленді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Мухамедьяров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Али 1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Амангелді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Асанали 1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Рахметжан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Қажымұрат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Талғатұлы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Баян 3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иеленді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024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5D97A-A3C4-4C20-8C21-4B1B1D0E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«Менің болашақ мамандығым» 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6B6D83-7420-4ADD-806A-851CCF179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71CB29-837E-4A10-B206-966B8B933B4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20577" t="30010" r="45673" b="19990"/>
          <a:stretch/>
        </p:blipFill>
        <p:spPr>
          <a:xfrm>
            <a:off x="899592" y="1628799"/>
            <a:ext cx="3240360" cy="316835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8F3E0E-938B-4174-8FCE-61A2D2508AC8}"/>
              </a:ext>
            </a:extLst>
          </p:cNvPr>
          <p:cNvSpPr/>
          <p:nvPr/>
        </p:nvSpPr>
        <p:spPr>
          <a:xfrm>
            <a:off x="4211960" y="242088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Ш.Уалиханов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университетінің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ұйымдастыруымен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өткен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мамандығым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тақырыбында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эссе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қатысып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сертификатпен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Рашитова Диана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Р.Р.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Абилкаирова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360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35ED4-3F28-4EFA-8FB8-6E1FD00C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Алтын қазына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367535-A140-4DF0-B786-638D3E509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D519D2-E030-4522-84EB-DA7FF1B68E4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9248" t="31021" r="48251" b="12001"/>
          <a:stretch/>
        </p:blipFill>
        <p:spPr>
          <a:xfrm>
            <a:off x="1187624" y="1600200"/>
            <a:ext cx="2592288" cy="341297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2E9CA52-BA3B-4E20-81DA-CB11710DEC04}"/>
              </a:ext>
            </a:extLst>
          </p:cNvPr>
          <p:cNvSpPr/>
          <p:nvPr/>
        </p:nvSpPr>
        <p:spPr>
          <a:xfrm>
            <a:off x="4114800" y="23366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ЖОББМ-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5-сынып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Амангелді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Камшат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көркем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еңбек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«Алтын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қазына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байқауынан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жүлделі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3-дәрежелі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дипломымен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М.Н. Кожина 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48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D49CB8-0167-4C28-9BEE-7244224A1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/>
              <a:t>«</a:t>
            </a:r>
            <a:r>
              <a:rPr lang="ru-RU" sz="3200" dirty="0" err="1"/>
              <a:t>Мәңгілік</a:t>
            </a:r>
            <a:r>
              <a:rPr lang="ru-RU" sz="3200" dirty="0"/>
              <a:t> </a:t>
            </a:r>
            <a:r>
              <a:rPr lang="ru-RU" sz="3200" dirty="0" err="1"/>
              <a:t>жаса</a:t>
            </a:r>
            <a:r>
              <a:rPr lang="ru-RU" sz="3200" dirty="0"/>
              <a:t> </a:t>
            </a:r>
            <a:r>
              <a:rPr lang="ru-RU" sz="3200" dirty="0" err="1"/>
              <a:t>қыран</a:t>
            </a:r>
            <a:r>
              <a:rPr lang="ru-RU" sz="3200" dirty="0"/>
              <a:t> </a:t>
            </a:r>
            <a:r>
              <a:rPr lang="ru-RU" sz="3200" dirty="0" err="1"/>
              <a:t>елім-Қазақстаным</a:t>
            </a:r>
            <a:r>
              <a:rPr lang="ru-RU" sz="3200" dirty="0"/>
              <a:t>»</a:t>
            </a:r>
            <a:endParaRPr lang="ru-KZ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E49BF0-E020-4E5B-BC41-AB911060F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96708DC-3E18-4777-ABC0-2E585600173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8327" t="20010" r="44548" b="35990"/>
          <a:stretch/>
        </p:blipFill>
        <p:spPr>
          <a:xfrm>
            <a:off x="2051720" y="1086292"/>
            <a:ext cx="4896544" cy="327881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CC8A17-DDF8-4EE1-9845-2A95DD4A6C27}"/>
              </a:ext>
            </a:extLst>
          </p:cNvPr>
          <p:cNvSpPr/>
          <p:nvPr/>
        </p:nvSpPr>
        <p:spPr>
          <a:xfrm>
            <a:off x="107504" y="4479046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Республикасының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Тәуелсіздік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күніне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Мәңгілік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қыран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елім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Қазақстаным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сахналанған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ән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байқауының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орынға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болғаны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Ортақ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ауылының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ЖОББМ –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нің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театр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ұжымы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марапатталады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Бейсембаева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А.О.</a:t>
            </a:r>
            <a:endParaRPr lang="ru-K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387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64CAC-9320-43EB-9000-C0ED97F08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«Әжем, анам және мен»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70A28C-367C-41CC-893C-D0AD49B48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088CFF-D020-4BBA-AC45-DDEFB62EF1F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b="12794"/>
          <a:stretch/>
        </p:blipFill>
        <p:spPr>
          <a:xfrm>
            <a:off x="1475656" y="1086292"/>
            <a:ext cx="2458432" cy="3139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CEE35C-8E9B-4081-B8DF-ECB14F7654CB}"/>
              </a:ext>
            </a:extLst>
          </p:cNvPr>
          <p:cNvSpPr txBox="1"/>
          <p:nvPr/>
        </p:nvSpPr>
        <p:spPr>
          <a:xfrm>
            <a:off x="827584" y="4288733"/>
            <a:ext cx="7859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 әйелдер күніне арналған «Әжем, анам және мен</a:t>
            </a:r>
          </a:p>
          <a:p>
            <a:pPr algn="ctr"/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аудандық байқауында «Өнегелі әже, тәрбиелі немере» номинация</a:t>
            </a:r>
          </a:p>
          <a:p>
            <a:pPr algn="ctr"/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бойынша жүлделі ІІІ орынды мектепалды даярлық топ тәрбиленушісі </a:t>
            </a:r>
          </a:p>
          <a:p>
            <a:pPr algn="ctr"/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Хабсалам Шырайлым, әжесі Хажихан Бахытгүл, </a:t>
            </a:r>
          </a:p>
          <a:p>
            <a:pPr algn="ctr"/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анасы Далай Айтансык марапатталды. </a:t>
            </a:r>
          </a:p>
          <a:p>
            <a:pPr algn="ctr"/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Д.С. Ахметова 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8ABE1B-F686-42E2-94C7-4C5DA078B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02" t="30050" r="26200" b="24166"/>
          <a:stretch/>
        </p:blipFill>
        <p:spPr>
          <a:xfrm>
            <a:off x="5080393" y="1147947"/>
            <a:ext cx="2521269" cy="314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91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E615B-DCB2-41E0-B624-9F489A1CB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Абай оқулары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EC9206-CAC5-4F74-8BB7-89BBF794B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2BA6C7-BF8C-4CF9-8627-4BFBDC52BA1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23952" t="24011" r="45674" b="21990"/>
          <a:stretch/>
        </p:blipFill>
        <p:spPr>
          <a:xfrm>
            <a:off x="496761" y="1836691"/>
            <a:ext cx="3024336" cy="338437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A0B6BE-6FA9-46B1-A5A5-AED492AAEA92}"/>
              </a:ext>
            </a:extLst>
          </p:cNvPr>
          <p:cNvSpPr/>
          <p:nvPr/>
        </p:nvSpPr>
        <p:spPr>
          <a:xfrm>
            <a:off x="4073362" y="3485964"/>
            <a:ext cx="47520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Ағымдағы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жылдың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сәуір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"Абай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оқулары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ұйымдастырылды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байқауға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мектебіміздің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8-сынып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Байзолла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Мерей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қатысып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жүлделі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2-орынға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Мухамедьярова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Ерсаиновна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F0E747-E8C9-44DE-82FE-B562032C91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t="23400" r="40550" b="19756"/>
          <a:stretch/>
        </p:blipFill>
        <p:spPr>
          <a:xfrm>
            <a:off x="4211960" y="402444"/>
            <a:ext cx="4474840" cy="259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21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506A2-9E76-4CB5-A29A-FB3EE9A1A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«Абай» «І.Есенберлин» оқулары</a:t>
            </a:r>
            <a:endParaRPr lang="ru-KZ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F7B7CA-83CC-4FE1-A6FE-4A1C6D3EE25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3827" t="24011" r="40049" b="5990"/>
          <a:stretch/>
        </p:blipFill>
        <p:spPr>
          <a:xfrm>
            <a:off x="899592" y="1844824"/>
            <a:ext cx="3240360" cy="36004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BA7489D-9AC6-4254-97CA-CA28CA6A5C02}"/>
              </a:ext>
            </a:extLst>
          </p:cNvPr>
          <p:cNvSpPr/>
          <p:nvPr/>
        </p:nvSpPr>
        <p:spPr>
          <a:xfrm>
            <a:off x="4283968" y="249057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Оқушыларымыз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"Абай" </a:t>
            </a:r>
          </a:p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және"І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Есенберлин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оқуларынан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жүлделі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орындарға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Байзолла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Мерей - 1-орын,</a:t>
            </a:r>
          </a:p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Рахметжан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Қажымұрат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- 3-орын</a:t>
            </a:r>
          </a:p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Бейсембай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Нұрали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- 3-орын</a:t>
            </a:r>
          </a:p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Капбасова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Диляра - 2-орын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114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r>
              <a:rPr lang="kk-KZ" altLang="ko-KR" dirty="0"/>
              <a:t>Негізгі орта буын </a:t>
            </a:r>
            <a:endParaRPr lang="ko-KR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88904050-A79F-4F2C-B032-294C966C7986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562338611"/>
              </p:ext>
            </p:extLst>
          </p:nvPr>
        </p:nvGraphicFramePr>
        <p:xfrm>
          <a:off x="468313" y="2276475"/>
          <a:ext cx="8229600" cy="3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302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AA99B4-641E-49D1-8542-EF70A9AAD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Ғылыми жобалар байқауы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66D652-522B-487F-9B65-42342BC1E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7727420-9607-4EEB-A7BD-5D93E70F663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8327" t="38011" r="46799" b="17196"/>
          <a:stretch/>
        </p:blipFill>
        <p:spPr>
          <a:xfrm>
            <a:off x="323528" y="1340768"/>
            <a:ext cx="3240361" cy="233285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B62B7BA-68B9-494F-A6D3-82A1ED5A9940}"/>
              </a:ext>
            </a:extLst>
          </p:cNvPr>
          <p:cNvSpPr/>
          <p:nvPr/>
        </p:nvSpPr>
        <p:spPr>
          <a:xfrm>
            <a:off x="3779912" y="2309174"/>
            <a:ext cx="5184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8-11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беретін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пәндер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жобалардың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ауылының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ЖОББМ” КММ 8-сынып </a:t>
            </a:r>
          </a:p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Байзолла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Мерей,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Төлеубай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Нұрай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алғаны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Додай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Еркеназ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Әділмұрат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Жанерке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Бейсембаева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Алмагүл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Орынбаевна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марапатталды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7AEBF9-B055-4D53-B64D-0751525228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6" t="19201" r="42913" b="37400"/>
          <a:stretch/>
        </p:blipFill>
        <p:spPr>
          <a:xfrm>
            <a:off x="323528" y="3959923"/>
            <a:ext cx="324036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15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6EAC2-0443-4428-8AA0-50AB27778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sz="2800" dirty="0"/>
              <a:t>Мұғалімдер өз іс тәжірибесімен бөліскен үшін </a:t>
            </a:r>
            <a:br>
              <a:rPr lang="kk-KZ" sz="2800" dirty="0"/>
            </a:br>
            <a:r>
              <a:rPr lang="kk-KZ" sz="2800" dirty="0"/>
              <a:t>аудандық сертификаттармен марапатталды. </a:t>
            </a:r>
            <a:endParaRPr lang="ru-KZ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CE2731-84DD-43BB-989B-01A1A2012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5FF6F6A-D8B7-4A84-A714-5866DB130EE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23999" t="20000" r="17334" b="40000"/>
          <a:stretch/>
        </p:blipFill>
        <p:spPr>
          <a:xfrm>
            <a:off x="395536" y="1600201"/>
            <a:ext cx="2376265" cy="30847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180D0C-3115-41B5-AC33-3EAA9340A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00" t="21486" r="6202" b="2161"/>
          <a:stretch/>
        </p:blipFill>
        <p:spPr>
          <a:xfrm>
            <a:off x="6300191" y="1600201"/>
            <a:ext cx="2520280" cy="30847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C1D049-C429-49FB-BB68-3181B4D151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48" t="24801" b="27069"/>
          <a:stretch/>
        </p:blipFill>
        <p:spPr>
          <a:xfrm>
            <a:off x="3275856" y="1600201"/>
            <a:ext cx="2520280" cy="308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47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515EC-E68C-4DB7-A7AD-52DE78B3D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Аудандық кәсіподақ ұйымының </a:t>
            </a:r>
            <a:br>
              <a:rPr lang="kk-KZ" dirty="0"/>
            </a:br>
            <a:r>
              <a:rPr lang="kk-KZ" dirty="0"/>
              <a:t>алғыс хаты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4D4E42-3CAD-4F42-A81E-DDD9C36A0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5B5AE3-55E6-43B2-9222-8B9D00B9A94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8327" t="12011" r="46799" b="7990"/>
          <a:stretch/>
        </p:blipFill>
        <p:spPr>
          <a:xfrm>
            <a:off x="1115616" y="1830525"/>
            <a:ext cx="2520280" cy="34272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4398A0-2AC1-4595-A455-15DA9252F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10800" r="45275" b="6601"/>
          <a:stretch/>
        </p:blipFill>
        <p:spPr>
          <a:xfrm>
            <a:off x="5401761" y="1830525"/>
            <a:ext cx="2730201" cy="342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29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C730E-8852-4D8E-ABF3-788D03E71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8" y="188640"/>
            <a:ext cx="9144000" cy="1069514"/>
          </a:xfrm>
        </p:spPr>
        <p:txBody>
          <a:bodyPr/>
          <a:lstStyle/>
          <a:p>
            <a:pPr algn="ctr"/>
            <a:r>
              <a:rPr lang="kk-KZ" dirty="0"/>
              <a:t>Облыстық семинарда өз </a:t>
            </a:r>
            <a:br>
              <a:rPr lang="kk-KZ" dirty="0"/>
            </a:br>
            <a:r>
              <a:rPr lang="kk-KZ" dirty="0"/>
              <a:t>тәжірибесімен бөліскен үшін 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D3BD7C-CF00-4DE0-B475-E30FB1721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0B0E471-BAE1-4128-87C2-2D60306156A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28769" t="28011" r="14232" b="23990"/>
          <a:stretch/>
        </p:blipFill>
        <p:spPr>
          <a:xfrm>
            <a:off x="2915816" y="1772816"/>
            <a:ext cx="3456384" cy="2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96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A11F2-8208-4DAD-8186-73BC452BE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«Барлығына рақмет»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917199-ED5C-4236-AA91-FC90F93CB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61B725-1DA8-4E6A-932F-36DBBA34848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t="34011" b="33990"/>
          <a:stretch/>
        </p:blipFill>
        <p:spPr>
          <a:xfrm>
            <a:off x="5292080" y="3132894"/>
            <a:ext cx="3394720" cy="28163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8C9089-C0CC-4BBD-BB35-D3A940539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1"/>
          <a:stretch/>
        </p:blipFill>
        <p:spPr>
          <a:xfrm>
            <a:off x="251521" y="1526296"/>
            <a:ext cx="4896544" cy="330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3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3AC33-B380-40C4-897D-9DA9B21D7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Мен зерттеушімін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095456-73A8-41CA-987E-E13D3C583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F153E5-ABF0-4869-B8AB-CCD1F04F113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t="22010" r="20001"/>
          <a:stretch/>
        </p:blipFill>
        <p:spPr>
          <a:xfrm>
            <a:off x="2520281" y="1086292"/>
            <a:ext cx="2160240" cy="28079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EC7F86-283B-4526-806D-A4C0573748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3" t="14445" r="35038" b="6600"/>
          <a:stretch/>
        </p:blipFill>
        <p:spPr>
          <a:xfrm rot="934049">
            <a:off x="5981805" y="328135"/>
            <a:ext cx="2564833" cy="36162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0B0162-E7D0-47AD-8714-01625C0AAF8D}"/>
              </a:ext>
            </a:extLst>
          </p:cNvPr>
          <p:cNvSpPr txBox="1"/>
          <p:nvPr/>
        </p:nvSpPr>
        <p:spPr>
          <a:xfrm>
            <a:off x="251520" y="4005438"/>
            <a:ext cx="712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«Мен зерттеушімін» аудандық байқауына белсенді </a:t>
            </a:r>
          </a:p>
          <a:p>
            <a:pPr algn="ctr"/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қатысқаны үшін алғыс хатпен </a:t>
            </a:r>
          </a:p>
          <a:p>
            <a:pPr algn="ctr"/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мектепалды даярлық топ тәрбиеленушісі </a:t>
            </a:r>
          </a:p>
          <a:p>
            <a:pPr algn="ctr"/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Жолдасбай Ерқанат марапатталды</a:t>
            </a:r>
            <a:r>
              <a:rPr lang="kk-KZ" dirty="0"/>
              <a:t>.</a:t>
            </a:r>
          </a:p>
          <a:p>
            <a:pPr algn="ctr"/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Д.С. Ахметова </a:t>
            </a:r>
            <a:endParaRPr lang="ru-KZ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87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969D09-7D24-4C3E-947F-1B22A3EE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«Өнеріміз саған – Қазақстан!»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BFF6C4-DCBE-4EC6-8DC8-14A2BF625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6D5B89-1842-4BB2-B462-811818CB129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32000" t="12000" r="32000" b="8001"/>
          <a:stretch/>
        </p:blipFill>
        <p:spPr>
          <a:xfrm>
            <a:off x="5220072" y="1600199"/>
            <a:ext cx="2880320" cy="4133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283CEA-0FF0-4182-AFA5-CC326E736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3" t="12200" r="35038" b="5201"/>
          <a:stretch/>
        </p:blipFill>
        <p:spPr>
          <a:xfrm>
            <a:off x="827584" y="1600200"/>
            <a:ext cx="2880320" cy="4133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854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E7163-C6BF-41C7-A595-A73B70A64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«Өнеріміз саған – Қазақстан!»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514977-FBBA-4939-A67E-EAEA51316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D1AB14-4F96-4DF1-8A04-E92CEB96EFC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8327" t="10011" r="46799" b="7990"/>
          <a:stretch/>
        </p:blipFill>
        <p:spPr>
          <a:xfrm>
            <a:off x="899592" y="1801178"/>
            <a:ext cx="2808312" cy="29523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DADCCC-D9D0-462A-ACB6-9DF81D76EB3B}"/>
              </a:ext>
            </a:extLst>
          </p:cNvPr>
          <p:cNvSpPr/>
          <p:nvPr/>
        </p:nvSpPr>
        <p:spPr>
          <a:xfrm>
            <a:off x="3851920" y="2453844"/>
            <a:ext cx="4834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Қуаныш”шағын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орталығының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тәрбиеленушісі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Назымбек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Дария “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Өнеріміз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фестивальдің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Қолөнер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сайысы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3орын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иеленді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70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4591D-0942-4C76-AAE9-FADFA58B1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«Өнеріміз саған – Қазақстан!»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30300F-E299-4172-BBEC-C84420406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56F85C8-04FB-4919-A303-EEBF4800F43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8327" t="12011" r="50173" b="9991"/>
          <a:stretch/>
        </p:blipFill>
        <p:spPr>
          <a:xfrm>
            <a:off x="3095836" y="1086292"/>
            <a:ext cx="2952328" cy="280831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7BE4DCD-8DB2-4692-8ED0-67C9D0ED8684}"/>
              </a:ext>
            </a:extLst>
          </p:cNvPr>
          <p:cNvSpPr/>
          <p:nvPr/>
        </p:nvSpPr>
        <p:spPr>
          <a:xfrm>
            <a:off x="899592" y="4037552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Қуаныш”шағын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орталығының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тәрбиеленушісі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Құрманғазы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Кәусар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Өнеріміз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фестивальдің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қатысқаны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марапатталды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83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060848"/>
            <a:ext cx="6400800" cy="2256656"/>
          </a:xfrm>
        </p:spPr>
        <p:txBody>
          <a:bodyPr/>
          <a:lstStyle/>
          <a:p>
            <a:r>
              <a:rPr lang="ru-RU" sz="5400" b="1" i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sz="5400" b="1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endParaRPr lang="ru-RU" sz="54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жетістіктер</a:t>
            </a:r>
            <a:endParaRPr lang="ru-RU" sz="54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89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r>
              <a:rPr lang="kk-KZ" altLang="ko-KR" dirty="0"/>
              <a:t>Жалпы орта білім беру </a:t>
            </a:r>
            <a:endParaRPr lang="ko-KR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88904050-A79F-4F2C-B032-294C966C7986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099896309"/>
              </p:ext>
            </p:extLst>
          </p:nvPr>
        </p:nvGraphicFramePr>
        <p:xfrm>
          <a:off x="468313" y="2276475"/>
          <a:ext cx="8229600" cy="3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8163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0B0049-98B3-4F4F-AA39-D6D898436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9799" r="39763" b="6202"/>
          <a:stretch/>
        </p:blipFill>
        <p:spPr>
          <a:xfrm>
            <a:off x="3131840" y="980728"/>
            <a:ext cx="2664296" cy="3024336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0A47FC-D1C9-49EF-B704-745C2E7AC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023070"/>
            <a:ext cx="6400800" cy="103252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дебаттық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қозғалысы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жалпыұлттық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мәдени-білім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</a:t>
            </a:r>
          </a:p>
          <a:p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жобасын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асыру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аясында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endParaRPr lang="ru-RU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пікір-сайыс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турнирі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аясында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Ортақ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а.ЖОББМ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КММ-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нің</a:t>
            </a:r>
            <a:endParaRPr lang="ru-RU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Алаш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дебаттық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клубы ІІ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иеленді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Құрамында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Рахметжан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Қажымұрат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Ғалымұлы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</a:p>
          <a:p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Бейсенбай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Нұрали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Жанболатұлы</a:t>
            </a:r>
            <a:endParaRPr lang="ru-KZ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0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57825A-43F9-460C-A449-F0A795CEB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10801" r="42125" b="26200"/>
          <a:stretch/>
        </p:blipFill>
        <p:spPr>
          <a:xfrm>
            <a:off x="2483768" y="980728"/>
            <a:ext cx="3960440" cy="324036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721BC7-CA77-4ECC-AF35-6FBBB0D5A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7664" y="4221088"/>
            <a:ext cx="6400800" cy="1752600"/>
          </a:xfrm>
        </p:spPr>
        <p:txBody>
          <a:bodyPr/>
          <a:lstStyle/>
          <a:p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театр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өнерінің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орындаушылық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шеберліктің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дағдыларын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ояту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мақсатында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ұйымдастырылған</a:t>
            </a:r>
            <a:endParaRPr lang="ru-RU" sz="1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Ұшқын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І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театр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өнері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байқауында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көрсеткені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Көркем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номинациясымен</a:t>
            </a:r>
            <a:endParaRPr lang="ru-RU" sz="1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Байзолла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Мерей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марапатталады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Мухамедьярова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Г.Е</a:t>
            </a:r>
            <a:endParaRPr lang="ru-KZ" sz="1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852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C37B86-4BDC-4FCA-8C6D-50127908C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13601" r="40550" b="7037"/>
          <a:stretch/>
        </p:blipFill>
        <p:spPr>
          <a:xfrm rot="20970723">
            <a:off x="1522922" y="1088399"/>
            <a:ext cx="2422098" cy="31151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72D923-7698-4BF2-BB26-C22408FCE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t="10800" r="41338" b="8001"/>
          <a:stretch/>
        </p:blipFill>
        <p:spPr>
          <a:xfrm rot="496538">
            <a:off x="4382097" y="1091032"/>
            <a:ext cx="2657850" cy="306098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2760F67-8FAF-4F68-A6E8-84E14B0429B1}"/>
              </a:ext>
            </a:extLst>
          </p:cNvPr>
          <p:cNvSpPr/>
          <p:nvPr/>
        </p:nvSpPr>
        <p:spPr>
          <a:xfrm>
            <a:off x="1331640" y="4387376"/>
            <a:ext cx="65527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театр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өнерінің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орындаушылық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шеберліктің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дағдыларын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ояту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мақсатында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ұйымдастырылған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Ұшқын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І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театр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өнері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байқауында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көрсеткені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Шағын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қойылым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номинациясынан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иеленді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Бейсембаева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А.О</a:t>
            </a:r>
            <a:endParaRPr lang="ru-KZ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6779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530196-CB81-4E01-805C-D0FB5D75F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24753" r="49213" b="27600"/>
          <a:stretch/>
        </p:blipFill>
        <p:spPr>
          <a:xfrm>
            <a:off x="1576307" y="1191888"/>
            <a:ext cx="3021335" cy="244827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C42A9C8-F643-4159-8AF8-D07306F11EB9}"/>
              </a:ext>
            </a:extLst>
          </p:cNvPr>
          <p:cNvSpPr/>
          <p:nvPr/>
        </p:nvSpPr>
        <p:spPr>
          <a:xfrm>
            <a:off x="4890614" y="1412776"/>
            <a:ext cx="26337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Әжелер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сөзі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көзі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байқауына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мектебімізден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Абжанова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Жанар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апай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немересімен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қатысып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сүйкімді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жұп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номинациясын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иеленді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KZ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888614-0E3C-47C9-8197-8D96DC6711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6" t="10800" r="44488" b="6601"/>
          <a:stretch/>
        </p:blipFill>
        <p:spPr>
          <a:xfrm>
            <a:off x="4716016" y="3429000"/>
            <a:ext cx="2583022" cy="20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800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8A0085-BC8A-481C-93CA-A1B81A6A6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15000" r="43700" b="7037"/>
          <a:stretch/>
        </p:blipFill>
        <p:spPr>
          <a:xfrm>
            <a:off x="1763688" y="908720"/>
            <a:ext cx="2466850" cy="2619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9A5189D-F4F4-47CC-A85F-FA1DB069A982}"/>
              </a:ext>
            </a:extLst>
          </p:cNvPr>
          <p:cNvSpPr/>
          <p:nvPr/>
        </p:nvSpPr>
        <p:spPr>
          <a:xfrm>
            <a:off x="3203848" y="3471169"/>
            <a:ext cx="4320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Кеңес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әскерлерінің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Ауғанстан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жерінен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шығарылғанына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толуына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орай</a:t>
            </a:r>
            <a:endParaRPr lang="ru-RU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әскери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спартакиадада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Противогаз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плащ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түріндегі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ОЗК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киюден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жүлделі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орынға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Дюсембина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Адия</a:t>
            </a:r>
            <a:endParaRPr lang="ru-RU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мараппатталды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822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69AA0E-1344-4329-9C39-692342F7C3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Кеңес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әскерлерінің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Ауғанстан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жерінен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шығарылғанына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толуына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орай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әскери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спартакиададаПротивогаз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плащ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түріндегі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ОЗК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киюден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жүлдел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орынға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Ромазанов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Танжар</a:t>
            </a:r>
            <a:endParaRPr lang="ru-RU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мараппатталды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KZ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9D3638-476B-41F9-8F7C-740F81F33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9" t="18490" r="44489" b="15000"/>
          <a:stretch/>
        </p:blipFill>
        <p:spPr>
          <a:xfrm>
            <a:off x="3131840" y="861864"/>
            <a:ext cx="259228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79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64D362-58FF-4215-AC3B-68B3FAFB8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19201" r="41338" b="24800"/>
          <a:stretch/>
        </p:blipFill>
        <p:spPr>
          <a:xfrm>
            <a:off x="2267744" y="836712"/>
            <a:ext cx="4176464" cy="288032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96FB0F-3DB5-4FB2-A8B5-2B66F82E08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Мектебіміздің</a:t>
            </a: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“Алау-2024”</a:t>
            </a:r>
            <a:br>
              <a:rPr lang="ru-RU" sz="10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Кеңес</a:t>
            </a: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әскерлерінің</a:t>
            </a: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Ауғанстан</a:t>
            </a: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жерінен</a:t>
            </a: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шығарылғанына</a:t>
            </a:r>
            <a:endParaRPr lang="ru-RU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толуына</a:t>
            </a: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орай</a:t>
            </a: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әскери</a:t>
            </a: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спартакиадада</a:t>
            </a: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саптық</a:t>
            </a: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дайындықтан</a:t>
            </a: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3-орынға </a:t>
            </a:r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endParaRPr lang="ru-KZ" sz="105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09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altLang="ko-KR" dirty="0"/>
              <a:t>Мектептің жалпы білім сапасы: </a:t>
            </a:r>
            <a:endParaRPr lang="ko-KR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ADA70F56-3E2A-4CF4-AC51-454316CF06CD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22172820"/>
              </p:ext>
            </p:extLst>
          </p:nvPr>
        </p:nvGraphicFramePr>
        <p:xfrm>
          <a:off x="468313" y="2276475"/>
          <a:ext cx="8229600" cy="3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7530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E40D0-06F4-44CC-9214-575EBBCA3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 оқу жылының жетістіктері</a:t>
            </a:r>
            <a:endParaRPr lang="ru-K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6E0351-0738-4426-B702-8DDC4F824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A036013-448C-4857-98C5-75C3B213044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7320" t="19205" r="13397" b="40001"/>
          <a:stretch/>
        </p:blipFill>
        <p:spPr>
          <a:xfrm rot="20898582">
            <a:off x="668534" y="1156584"/>
            <a:ext cx="1991578" cy="2612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551790-AB34-47F8-8B41-AC308AA37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94" t="23333" r="20447" b="41600"/>
          <a:stretch/>
        </p:blipFill>
        <p:spPr>
          <a:xfrm>
            <a:off x="3491880" y="1043383"/>
            <a:ext cx="1872208" cy="2385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215691-3651-4973-BA9C-CED9F48455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42" t="15839" r="20446" b="42488"/>
          <a:stretch/>
        </p:blipFill>
        <p:spPr>
          <a:xfrm rot="801537">
            <a:off x="6491222" y="1218955"/>
            <a:ext cx="1799282" cy="2386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45AC97-A61B-4FC2-83C6-8362E47D734D}"/>
              </a:ext>
            </a:extLst>
          </p:cNvPr>
          <p:cNvSpPr txBox="1"/>
          <p:nvPr/>
        </p:nvSpPr>
        <p:spPr>
          <a:xfrm>
            <a:off x="611560" y="4295248"/>
            <a:ext cx="8075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«Жаратылыстану- математика бағыты бойынша ХҮІ Президенттік </a:t>
            </a:r>
          </a:p>
          <a:p>
            <a:pPr algn="ctr"/>
            <a:r>
              <a:rPr lang="kk-K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олимпиаданың» аудандық кезеңінде ІІ орын Тлепберген Үмітжан, </a:t>
            </a:r>
          </a:p>
          <a:p>
            <a:pPr algn="ctr"/>
            <a:r>
              <a:rPr lang="kk-K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Капбасова Алуа, ІІІ орын Байзолла Ерұлан иеленді. </a:t>
            </a:r>
            <a:endParaRPr lang="ru-K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23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00D19-82CF-41E4-BB85-863383B24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6778"/>
            <a:ext cx="7380312" cy="1069514"/>
          </a:xfrm>
        </p:spPr>
        <p:txBody>
          <a:bodyPr/>
          <a:lstStyle/>
          <a:p>
            <a:r>
              <a:rPr lang="kk-KZ" dirty="0"/>
              <a:t>«Ақберен» 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C8AEC-6A5B-4763-96EA-4731F16D2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30B73D7-D8C9-4F9D-8E25-24236A02F1A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1" b="41990"/>
          <a:stretch/>
        </p:blipFill>
        <p:spPr>
          <a:xfrm>
            <a:off x="611560" y="1600202"/>
            <a:ext cx="2808312" cy="3396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DFF698-0245-45B5-BBAF-2098D2F8D00F}"/>
              </a:ext>
            </a:extLst>
          </p:cNvPr>
          <p:cNvSpPr txBox="1"/>
          <p:nvPr/>
        </p:nvSpPr>
        <p:spPr>
          <a:xfrm>
            <a:off x="3275856" y="2276872"/>
            <a:ext cx="5832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8-11 сынып оқушылары арасындағы «Ақберен» республикалық өнер </a:t>
            </a:r>
          </a:p>
          <a:p>
            <a:pPr algn="ctr"/>
            <a:r>
              <a:rPr lang="kk-K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байқауының аудандық кезеңінде </a:t>
            </a:r>
          </a:p>
          <a:p>
            <a:pPr algn="ctr"/>
            <a:r>
              <a:rPr lang="kk-K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орын Ортақ а. ЖОББМ-нің </a:t>
            </a:r>
          </a:p>
          <a:p>
            <a:pPr algn="ctr"/>
            <a:r>
              <a:rPr lang="kk-K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8-сынып оқушысы </a:t>
            </a:r>
          </a:p>
          <a:p>
            <a:pPr algn="ctr"/>
            <a:r>
              <a:rPr lang="kk-K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Байзолла Мерей иеленді. </a:t>
            </a:r>
            <a:endParaRPr lang="ru-KZ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381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33F13-70F7-40D5-B126-B0C80E2FF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«Үздік психолог»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07820-E707-4F69-929C-8615EBFEE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068408-2AEF-4121-8227-B00A9699EAF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4951" t="21351" r="43425" b="21991"/>
          <a:stretch/>
        </p:blipFill>
        <p:spPr>
          <a:xfrm>
            <a:off x="3419872" y="1196751"/>
            <a:ext cx="2664296" cy="25933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717A62-B86F-4E8A-B35F-BEF6D77ABB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t="20601" r="41338" b="23400"/>
          <a:stretch/>
        </p:blipFill>
        <p:spPr>
          <a:xfrm>
            <a:off x="107504" y="3598320"/>
            <a:ext cx="3456384" cy="28803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67B0B0-DD71-4260-BBA0-7E4C602436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5" t="20601" r="40565" b="16400"/>
          <a:stretch/>
        </p:blipFill>
        <p:spPr>
          <a:xfrm>
            <a:off x="5652120" y="3637040"/>
            <a:ext cx="3174396" cy="27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29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57C67-E4FC-412D-B02D-033B4E0A4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«Зерде»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19E23A-8325-457F-B39C-9305A6091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A6ABD33-91B6-48FF-BE77-85A9FCD3FCB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288933" y="971108"/>
            <a:ext cx="2700337" cy="36004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C844EB-569B-4A48-9180-59408C129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971108"/>
            <a:ext cx="2921244" cy="3600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117A96-6C1D-468D-A1DE-751FA9CDCDFA}"/>
              </a:ext>
            </a:extLst>
          </p:cNvPr>
          <p:cNvSpPr txBox="1"/>
          <p:nvPr/>
        </p:nvSpPr>
        <p:spPr>
          <a:xfrm>
            <a:off x="1225581" y="4686742"/>
            <a:ext cx="7283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«Зерде» 1-7 сыныптар арасындағы ғылыми жобалар байқауының</a:t>
            </a:r>
          </a:p>
          <a:p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облыстық кезеңінде Ортақ ауылының жалпы орта білім беретін </a:t>
            </a:r>
          </a:p>
          <a:p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мектебінің 4-сынып оқушысы Қазез Азиз </a:t>
            </a:r>
          </a:p>
          <a:p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дәрежелі дипломмен марапатталды. </a:t>
            </a:r>
          </a:p>
          <a:p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А.О. Бейсембаева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15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1240</Words>
  <Application>Microsoft Office PowerPoint</Application>
  <PresentationFormat>Экран (4:3)</PresentationFormat>
  <Paragraphs>209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맑은 고딕</vt:lpstr>
      <vt:lpstr>Arial</vt:lpstr>
      <vt:lpstr>Calibri</vt:lpstr>
      <vt:lpstr>Times New Roman</vt:lpstr>
      <vt:lpstr>Office Theme</vt:lpstr>
      <vt:lpstr>Custom Design</vt:lpstr>
      <vt:lpstr>Презентация PowerPoint</vt:lpstr>
      <vt:lpstr>Бастауыш сыныптар </vt:lpstr>
      <vt:lpstr> Негізгі орта буын </vt:lpstr>
      <vt:lpstr> Жалпы орта білім беру </vt:lpstr>
      <vt:lpstr>Мектептің жалпы білім сапасы: </vt:lpstr>
      <vt:lpstr>2023-2024 оқу жылының жетістіктері</vt:lpstr>
      <vt:lpstr>«Ақберен» </vt:lpstr>
      <vt:lpstr>«Үздік психолог»</vt:lpstr>
      <vt:lpstr>«Зерде»</vt:lpstr>
      <vt:lpstr>Алтын тұғыр</vt:lpstr>
      <vt:lpstr>«Алтын сақа»</vt:lpstr>
      <vt:lpstr>«Мен жастарға сенемін»</vt:lpstr>
      <vt:lpstr>Мәшһүр Жүсіп Көпеев оқулары</vt:lpstr>
      <vt:lpstr>«Дарынды балаларға –                                   талантты ұстаз»</vt:lpstr>
      <vt:lpstr>Қ. Бітібаева оқулары</vt:lpstr>
      <vt:lpstr>«Қыс ғажайыптары»</vt:lpstr>
      <vt:lpstr>Пәндер олимпиадасы</vt:lpstr>
      <vt:lpstr>Пәндер олимпиадасы</vt:lpstr>
      <vt:lpstr>Пәндер олимпиадасы</vt:lpstr>
      <vt:lpstr>Презентация PowerPoint</vt:lpstr>
      <vt:lpstr>Пәндер олимпиадасы</vt:lpstr>
      <vt:lpstr>Ауыл олимпиадасы</vt:lpstr>
      <vt:lpstr>«Ақбота»</vt:lpstr>
      <vt:lpstr>«Менің болашақ мамандығым» </vt:lpstr>
      <vt:lpstr>Алтын қазына</vt:lpstr>
      <vt:lpstr>«Мәңгілік жаса қыран елім-Қазақстаным»</vt:lpstr>
      <vt:lpstr>«Әжем, анам және мен»</vt:lpstr>
      <vt:lpstr>Абай оқулары</vt:lpstr>
      <vt:lpstr>«Абай» «І.Есенберлин» оқулары</vt:lpstr>
      <vt:lpstr>Ғылыми жобалар байқауы</vt:lpstr>
      <vt:lpstr>Мұғалімдер өз іс тәжірибесімен бөліскен үшін  аудандық сертификаттармен марапатталды. </vt:lpstr>
      <vt:lpstr>Аудандық кәсіподақ ұйымының  алғыс хаты</vt:lpstr>
      <vt:lpstr>Облыстық семинарда өз  тәжірибесімен бөліскен үшін </vt:lpstr>
      <vt:lpstr>«Барлығына рақмет»</vt:lpstr>
      <vt:lpstr>Мен зерттеушімін</vt:lpstr>
      <vt:lpstr>«Өнеріміз саған – Қазақстан!»</vt:lpstr>
      <vt:lpstr>«Өнеріміз саған – Қазақстан!»</vt:lpstr>
      <vt:lpstr>«Өнеріміз саған – Қазақстан!»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Шолпан Туребекова</cp:lastModifiedBy>
  <cp:revision>85</cp:revision>
  <dcterms:created xsi:type="dcterms:W3CDTF">2014-04-01T16:35:38Z</dcterms:created>
  <dcterms:modified xsi:type="dcterms:W3CDTF">2024-05-23T06:52:58Z</dcterms:modified>
</cp:coreProperties>
</file>